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6"/>
  </p:notesMasterIdLst>
  <p:sldIdLst>
    <p:sldId id="256" r:id="rId5"/>
    <p:sldId id="257" r:id="rId6"/>
    <p:sldId id="263" r:id="rId7"/>
    <p:sldId id="264" r:id="rId8"/>
    <p:sldId id="265" r:id="rId9"/>
    <p:sldId id="266" r:id="rId10"/>
    <p:sldId id="270" r:id="rId11"/>
    <p:sldId id="271" r:id="rId12"/>
    <p:sldId id="272" r:id="rId13"/>
    <p:sldId id="273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86" r:id="rId22"/>
    <p:sldId id="287" r:id="rId23"/>
    <p:sldId id="289" r:id="rId24"/>
    <p:sldId id="29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hPercent val="10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326794352082579E-3"/>
          <c:y val="1.245954231607227E-2"/>
          <c:w val="0.99"/>
          <c:h val="0.98750000000000004"/>
        </c:manualLayout>
      </c:layout>
      <c:pie3D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Demand </c:v>
                </c:pt>
              </c:strCache>
            </c:strRef>
          </c:tx>
          <c:spPr>
            <a:solidFill>
              <a:schemeClr val="accent1">
                <a:alpha val="9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>
              <a:innerShdw blurRad="114300">
                <a:schemeClr val="accent1">
                  <a:lumMod val="75000"/>
                </a:schemeClr>
              </a:innerShdw>
            </a:effectLst>
            <a:scene3d>
              <a:camera prst="orthographicFront"/>
              <a:lightRig rig="threePt" dir="t"/>
            </a:scene3d>
            <a:sp3d contourW="19050" prstMaterial="flat">
              <a:contourClr>
                <a:schemeClr val="accent1">
                  <a:lumMod val="75000"/>
                </a:schemeClr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4CBD-4EC0-B1D0-BB58E4B99EF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CBD-4EC0-B1D0-BB58E4B99EF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>
                        <a:solidFill>
                          <a:schemeClr val="accent2"/>
                        </a:solidFill>
                      </a:rPr>
                      <a:t>Value
</a:t>
                    </a:r>
                    <a:fld id="{02C57C38-2D27-4243-B5F5-FE5B75C47A92}" type="PERCENTAGE">
                      <a:rPr lang="en-US" baseline="0">
                        <a:solidFill>
                          <a:schemeClr val="accent2"/>
                        </a:solidFill>
                      </a:rPr>
                      <a:pPr/>
                      <a:t>[PERCENTAGE]</a:t>
                    </a:fld>
                    <a:endParaRPr lang="en-US" baseline="0">
                      <a:solidFill>
                        <a:schemeClr val="accent2"/>
                      </a:solidFill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CBD-4EC0-B1D0-BB58E4B99EF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>
                        <a:solidFill>
                          <a:schemeClr val="accent2"/>
                        </a:solidFill>
                      </a:rPr>
                      <a:t>Failure
</a:t>
                    </a:r>
                    <a:fld id="{B2773BC1-ED49-4C4A-983C-D248B030A751}" type="PERCENTAGE">
                      <a:rPr lang="en-US" baseline="0">
                        <a:solidFill>
                          <a:schemeClr val="accent2"/>
                        </a:solidFill>
                      </a:rPr>
                      <a:pPr/>
                      <a:t>[PERCENTAGE]</a:t>
                    </a:fld>
                    <a:endParaRPr lang="en-US" baseline="0">
                      <a:solidFill>
                        <a:schemeClr val="accent2"/>
                      </a:solidFill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CBD-4EC0-B1D0-BB58E4B99EFC}"/>
                </c:ext>
              </c:extLst>
            </c:dLbl>
            <c:numFmt formatCode="#,##0%" sourceLinked="0"/>
            <c:spPr>
              <a:solidFill>
                <a:schemeClr val="lt1">
                  <a:alpha val="90000"/>
                </a:schemeClr>
              </a:solidFill>
              <a:ln w="12700" cap="flat" cmpd="sng" algn="ctr">
                <a:solidFill>
                  <a:schemeClr val="tx2"/>
                </a:solidFill>
                <a:round/>
              </a:ln>
              <a:effectLst>
                <a:outerShdw blurRad="50800" dist="38100" dir="2700000" algn="tl" rotWithShape="0">
                  <a:schemeClr val="accent1">
                    <a:lumMod val="75000"/>
                    <a:alpha val="40000"/>
                  </a:scheme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Failure</c:v>
                </c:pt>
                <c:pt idx="1">
                  <c:v>Value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BD-4EC0-B1D0-BB58E4B99EF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AEA6A-E505-447D-9622-D4B675AAB8E6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5158-4186-418D-B033-69C89A235C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28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Welsh National Charity</a:t>
            </a:r>
            <a:r>
              <a:rPr lang="en-US" baseline="0"/>
              <a:t> and Co-operative, support people with learning disabilities all over Wales </a:t>
            </a:r>
          </a:p>
          <a:p>
            <a:r>
              <a:rPr lang="en-US" baseline="0"/>
              <a:t>We pride ourselves on putting the people we support at the heart of our decision making</a:t>
            </a:r>
          </a:p>
          <a:p>
            <a:r>
              <a:rPr lang="en-GB" baseline="0"/>
              <a:t>We have a strong presence in Rhondda supporting over 70 people in supported living settings and sessional support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15158-4186-418D-B033-69C89A235C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22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We’ve got a busy weekly  event schedule with </a:t>
            </a:r>
            <a:r>
              <a:rPr lang="en-US"/>
              <a:t>Monday – Rugby Club (Cement making workshop – making garden ornaments)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15158-4186-418D-B033-69C89A235CB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0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We’ve got a busy weekly  event schedule with </a:t>
            </a:r>
            <a:r>
              <a:rPr lang="en-US"/>
              <a:t>Monday – Rugby Club (Cement making workshop – making garden ornaments)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15158-4186-418D-B033-69C89A235C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02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6A77F0DA-FAF0-4111-BEE2-A24361572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5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437" y="2123898"/>
            <a:ext cx="9555126" cy="1477926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548" y="3836378"/>
            <a:ext cx="1094090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74" y="5803669"/>
            <a:ext cx="2743200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5821316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6924" y="5821316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90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88" y="734994"/>
            <a:ext cx="10930270" cy="112716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6688" y="2233429"/>
            <a:ext cx="10930270" cy="275914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6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723015"/>
            <a:ext cx="2830919" cy="47846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1240" y="734994"/>
            <a:ext cx="7734300" cy="411424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8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548" y="746623"/>
            <a:ext cx="10921408" cy="135862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547" y="2379239"/>
            <a:ext cx="10921409" cy="3032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68" y="5742395"/>
            <a:ext cx="2626241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28851" y="5761095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1232" y="5748357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3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74" y="727979"/>
            <a:ext cx="10893352" cy="252102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74" y="3504538"/>
            <a:ext cx="10893352" cy="15774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64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955" y="734994"/>
            <a:ext cx="10916090" cy="6849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955" y="1716142"/>
            <a:ext cx="5458045" cy="32308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8" y="1716142"/>
            <a:ext cx="5381847" cy="32380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66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734994"/>
            <a:ext cx="10868024" cy="68159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988" y="2105181"/>
            <a:ext cx="5357812" cy="6815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986" y="3025001"/>
            <a:ext cx="5357814" cy="2671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05181"/>
            <a:ext cx="5357812" cy="6645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25001"/>
            <a:ext cx="5357813" cy="26717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2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663" y="734994"/>
            <a:ext cx="10942674" cy="112716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2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5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17" y="727979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196" y="2020278"/>
            <a:ext cx="6407888" cy="34767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916" y="2020278"/>
            <a:ext cx="3932237" cy="28174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8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81" y="750943"/>
            <a:ext cx="3932237" cy="10683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0012" y="1969073"/>
            <a:ext cx="6375807" cy="351732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6181" y="1982972"/>
            <a:ext cx="3932237" cy="28920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1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rt, funnel chart&#10;&#10;Description automatically generated">
            <a:extLst>
              <a:ext uri="{FF2B5EF4-FFF2-40B4-BE49-F238E27FC236}">
                <a16:creationId xmlns:a16="http://schemas.microsoft.com/office/drawing/2014/main" id="{C8AA609F-B028-499E-850C-5AD57B3128C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50919"/>
            <a:ext cx="10515600" cy="1127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12312"/>
            <a:ext cx="10515600" cy="257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260" y="57578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7648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540" y="57825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B311D-421F-4346-935A-66AA13D6E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8437" y="2872044"/>
            <a:ext cx="9555126" cy="1477926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3"/>
                </a:solidFill>
                <a:latin typeface="Aptos Narrow" panose="020B0004020202020204" pitchFamily="34" charset="0"/>
              </a:rPr>
              <a:t>Exploring sessional based services in Carmarthenshire</a:t>
            </a:r>
          </a:p>
        </p:txBody>
      </p:sp>
    </p:spTree>
    <p:extLst>
      <p:ext uri="{BB962C8B-B14F-4D97-AF65-F5344CB8AC3E}">
        <p14:creationId xmlns:p14="http://schemas.microsoft.com/office/powerpoint/2010/main" val="3541540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7605C-E7E8-2ED7-4BD2-0D401EB0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36" y="436919"/>
            <a:ext cx="10852727" cy="1069975"/>
          </a:xfrm>
        </p:spPr>
        <p:txBody>
          <a:bodyPr anchor="b">
            <a:normAutofit/>
          </a:bodyPr>
          <a:lstStyle/>
          <a:p>
            <a:pPr algn="ctr"/>
            <a:r>
              <a:rPr lang="en-US" sz="4400">
                <a:solidFill>
                  <a:schemeClr val="accent3"/>
                </a:solidFill>
                <a:latin typeface="Aptos Narrow" panose="020B0004020202020204" pitchFamily="34" charset="0"/>
              </a:rPr>
              <a:t>Time and Task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1F22F6-E2CD-305D-1ED6-FC805CD7EB3D}"/>
              </a:ext>
            </a:extLst>
          </p:cNvPr>
          <p:cNvSpPr txBox="1"/>
          <p:nvPr/>
        </p:nvSpPr>
        <p:spPr>
          <a:xfrm>
            <a:off x="1571130" y="2043580"/>
            <a:ext cx="87639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/>
                </a:solidFill>
                <a:latin typeface="Aptos Narrow" panose="020B0004020202020204" pitchFamily="34" charset="0"/>
              </a:rPr>
              <a:t>Results in over and under prevision in lots of cases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/>
                </a:solidFill>
                <a:latin typeface="Aptos Narrow" panose="020B0004020202020204" pitchFamily="34" charset="0"/>
              </a:rPr>
              <a:t>People feel undervalued – numbers being sold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/>
                </a:solidFill>
                <a:latin typeface="Aptos Narrow" panose="020B0004020202020204" pitchFamily="34" charset="0"/>
              </a:rPr>
              <a:t>Staff feel under pressure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/>
                </a:solidFill>
                <a:latin typeface="Aptos Narrow" panose="020B0004020202020204" pitchFamily="34" charset="0"/>
              </a:rPr>
              <a:t>Staff behaviour changes in response to pressure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/>
                </a:solidFill>
                <a:latin typeface="Aptos Narrow" panose="020B0004020202020204" pitchFamily="34" charset="0"/>
              </a:rPr>
              <a:t>Heavily monitored – costs more in the end</a:t>
            </a:r>
          </a:p>
        </p:txBody>
      </p:sp>
    </p:spTree>
    <p:extLst>
      <p:ext uri="{BB962C8B-B14F-4D97-AF65-F5344CB8AC3E}">
        <p14:creationId xmlns:p14="http://schemas.microsoft.com/office/powerpoint/2010/main" val="3808900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7605C-E7E8-2ED7-4BD2-0D401EB0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36" y="436919"/>
            <a:ext cx="10852727" cy="1069975"/>
          </a:xfrm>
        </p:spPr>
        <p:txBody>
          <a:bodyPr anchor="b">
            <a:normAutofit/>
          </a:bodyPr>
          <a:lstStyle/>
          <a:p>
            <a:pPr algn="ctr"/>
            <a:r>
              <a:rPr lang="en-US" sz="4400">
                <a:solidFill>
                  <a:schemeClr val="accent3"/>
                </a:solidFill>
                <a:latin typeface="Aptos Narrow" panose="020B0004020202020204" pitchFamily="34" charset="0"/>
              </a:rPr>
              <a:t>Performance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1F22F6-E2CD-305D-1ED6-FC805CD7EB3D}"/>
              </a:ext>
            </a:extLst>
          </p:cNvPr>
          <p:cNvSpPr txBox="1"/>
          <p:nvPr/>
        </p:nvSpPr>
        <p:spPr>
          <a:xfrm>
            <a:off x="1561605" y="1910230"/>
            <a:ext cx="87639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2"/>
                </a:solidFill>
                <a:latin typeface="Aptos Narrow" panose="020B0004020202020204" pitchFamily="34" charset="0"/>
              </a:rPr>
              <a:t>30% demand is failure demand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2"/>
                </a:solidFill>
                <a:latin typeface="Aptos Narrow" panose="020B0004020202020204" pitchFamily="34" charset="0"/>
              </a:rPr>
              <a:t>5% of our calls are late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2"/>
                </a:solidFill>
                <a:latin typeface="Aptos Narrow" panose="020B0004020202020204" pitchFamily="34" charset="0"/>
              </a:rPr>
              <a:t>Difficulty changing support time/day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2"/>
                </a:solidFill>
                <a:latin typeface="Aptos Narrow" panose="020B0004020202020204" pitchFamily="34" charset="0"/>
              </a:rPr>
              <a:t>Delivery of hours is priority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2"/>
                </a:solidFill>
                <a:latin typeface="Aptos Narrow" panose="020B0004020202020204" pitchFamily="34" charset="0"/>
              </a:rPr>
              <a:t>Doing what matters becomes secondary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b="1">
              <a:solidFill>
                <a:schemeClr val="accent2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65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7605C-E7E8-2ED7-4BD2-0D401EB0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36" y="436919"/>
            <a:ext cx="10852727" cy="1069975"/>
          </a:xfrm>
        </p:spPr>
        <p:txBody>
          <a:bodyPr anchor="b">
            <a:normAutofit/>
          </a:bodyPr>
          <a:lstStyle/>
          <a:p>
            <a:pPr algn="ctr"/>
            <a:r>
              <a:rPr lang="en-US" sz="4400">
                <a:solidFill>
                  <a:schemeClr val="accent3"/>
                </a:solidFill>
                <a:latin typeface="Aptos Narrow" panose="020B0004020202020204" pitchFamily="34" charset="0"/>
              </a:rPr>
              <a:t>System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1F22F6-E2CD-305D-1ED6-FC805CD7EB3D}"/>
              </a:ext>
            </a:extLst>
          </p:cNvPr>
          <p:cNvSpPr txBox="1"/>
          <p:nvPr/>
        </p:nvSpPr>
        <p:spPr>
          <a:xfrm>
            <a:off x="1552080" y="1834030"/>
            <a:ext cx="8763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2"/>
                </a:solidFill>
                <a:latin typeface="Aptos Narrow" panose="020B0004020202020204" pitchFamily="34" charset="0"/>
              </a:rPr>
              <a:t>System is designed to deliver time and task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2"/>
                </a:solidFill>
                <a:latin typeface="Aptos Narrow" panose="020B0004020202020204" pitchFamily="34" charset="0"/>
              </a:rPr>
              <a:t>Time and task is designed to be easily quantifiable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2"/>
                </a:solidFill>
                <a:latin typeface="Aptos Narrow" panose="020B0004020202020204" pitchFamily="34" charset="0"/>
              </a:rPr>
              <a:t>Staff are deployed in blocks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2"/>
                </a:solidFill>
                <a:latin typeface="Aptos Narrow" panose="020B0004020202020204" pitchFamily="34" charset="0"/>
              </a:rPr>
              <a:t>Payroll / Finance / Rota’s all designed around delivering the hours!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2"/>
                </a:solidFill>
                <a:latin typeface="Aptos Narrow" panose="020B0004020202020204" pitchFamily="34" charset="0"/>
              </a:rPr>
              <a:t>Staff required to contact managers for a lot of things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2"/>
                </a:solidFill>
                <a:latin typeface="Aptos Narrow" panose="020B0004020202020204" pitchFamily="34" charset="0"/>
              </a:rPr>
              <a:t>Staff required to complete a large amount of paperwork</a:t>
            </a:r>
          </a:p>
        </p:txBody>
      </p:sp>
    </p:spTree>
    <p:extLst>
      <p:ext uri="{BB962C8B-B14F-4D97-AF65-F5344CB8AC3E}">
        <p14:creationId xmlns:p14="http://schemas.microsoft.com/office/powerpoint/2010/main" val="164726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7605C-E7E8-2ED7-4BD2-0D401EB0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36" y="436919"/>
            <a:ext cx="10852727" cy="1069975"/>
          </a:xfrm>
        </p:spPr>
        <p:txBody>
          <a:bodyPr anchor="b">
            <a:normAutofit/>
          </a:bodyPr>
          <a:lstStyle/>
          <a:p>
            <a:pPr algn="ctr"/>
            <a:r>
              <a:rPr lang="en-US" sz="4400">
                <a:solidFill>
                  <a:schemeClr val="accent3"/>
                </a:solidFill>
                <a:latin typeface="Aptos Narrow" panose="020B0004020202020204" pitchFamily="34" charset="0"/>
              </a:rPr>
              <a:t>Thinking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1F22F6-E2CD-305D-1ED6-FC805CD7EB3D}"/>
              </a:ext>
            </a:extLst>
          </p:cNvPr>
          <p:cNvSpPr txBox="1"/>
          <p:nvPr/>
        </p:nvSpPr>
        <p:spPr>
          <a:xfrm>
            <a:off x="1485405" y="2300755"/>
            <a:ext cx="8763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/>
                </a:solidFill>
                <a:latin typeface="Aptos Narrow" panose="020B0004020202020204" pitchFamily="34" charset="0"/>
              </a:rPr>
              <a:t>Staff need to be told what to  do – always!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/>
                </a:solidFill>
                <a:latin typeface="Aptos Narrow" panose="020B0004020202020204" pitchFamily="34" charset="0"/>
              </a:rPr>
              <a:t>We will not deliver hours and cash 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/>
                </a:solidFill>
                <a:latin typeface="Aptos Narrow" panose="020B0004020202020204" pitchFamily="34" charset="0"/>
              </a:rPr>
              <a:t>Little trust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2"/>
                </a:solidFill>
                <a:latin typeface="Aptos Narrow" panose="020B0004020202020204" pitchFamily="34" charset="0"/>
              </a:rPr>
              <a:t>People who need support, need the same support all the time </a:t>
            </a:r>
          </a:p>
        </p:txBody>
      </p:sp>
    </p:spTree>
    <p:extLst>
      <p:ext uri="{BB962C8B-B14F-4D97-AF65-F5344CB8AC3E}">
        <p14:creationId xmlns:p14="http://schemas.microsoft.com/office/powerpoint/2010/main" val="265672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8E7961-0D6D-8833-0A6C-661E90426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36" y="2359025"/>
            <a:ext cx="10852727" cy="1069975"/>
          </a:xfrm>
        </p:spPr>
        <p:txBody>
          <a:bodyPr anchor="b">
            <a:normAutofit/>
          </a:bodyPr>
          <a:lstStyle/>
          <a:p>
            <a:pPr algn="ctr"/>
            <a:r>
              <a:rPr lang="en-US" sz="4400" dirty="0">
                <a:solidFill>
                  <a:schemeClr val="accent3"/>
                </a:solidFill>
                <a:latin typeface="Aptos Narrow" panose="020B0004020202020204" pitchFamily="34" charset="0"/>
              </a:rPr>
              <a:t>What was the plan?</a:t>
            </a:r>
          </a:p>
        </p:txBody>
      </p:sp>
      <p:pic>
        <p:nvPicPr>
          <p:cNvPr id="7" name="Graphic 6" descr="List outline">
            <a:extLst>
              <a:ext uri="{FF2B5EF4-FFF2-40B4-BE49-F238E27FC236}">
                <a16:creationId xmlns:a16="http://schemas.microsoft.com/office/drawing/2014/main" id="{2171BD81-CC6D-19EF-089C-FB3122B15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3075" y="33242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87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1F22F6-E2CD-305D-1ED6-FC805CD7EB3D}"/>
              </a:ext>
            </a:extLst>
          </p:cNvPr>
          <p:cNvSpPr txBox="1"/>
          <p:nvPr/>
        </p:nvSpPr>
        <p:spPr>
          <a:xfrm>
            <a:off x="1028700" y="2181225"/>
            <a:ext cx="6448219" cy="407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chemeClr val="accent2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We agreed to re-design and worked on a remit with Carmarthenshire.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900" b="1" dirty="0">
              <a:solidFill>
                <a:schemeClr val="accent2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chemeClr val="accent2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We spent time consulting the people we support in how the pilot will operate. 6 people agreed to come on the journey with us.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900" b="1" dirty="0">
              <a:solidFill>
                <a:schemeClr val="accent2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chemeClr val="accent2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Demand was being logged in the current time and task model to give us a baseline performance before we switched.</a:t>
            </a:r>
          </a:p>
        </p:txBody>
      </p:sp>
      <p:pic>
        <p:nvPicPr>
          <p:cNvPr id="2" name="Graphic 1" descr="Meeting outline">
            <a:extLst>
              <a:ext uri="{FF2B5EF4-FFF2-40B4-BE49-F238E27FC236}">
                <a16:creationId xmlns:a16="http://schemas.microsoft.com/office/drawing/2014/main" id="{785B19A1-89F7-5645-54FF-21E093927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3704" y="1967733"/>
            <a:ext cx="2732033" cy="27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13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D9E891-FCB4-19FA-86F0-BEFA76DAD5B4}"/>
              </a:ext>
            </a:extLst>
          </p:cNvPr>
          <p:cNvSpPr txBox="1"/>
          <p:nvPr/>
        </p:nvSpPr>
        <p:spPr>
          <a:xfrm>
            <a:off x="4762500" y="1724025"/>
            <a:ext cx="6448219" cy="407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chemeClr val="accent3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6 people we support identified who would benefit from a demand-based model.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900" b="1" dirty="0">
              <a:solidFill>
                <a:schemeClr val="accent3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chemeClr val="accent3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Funding will stay the same but switch from PH to a pot of money.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900" b="1" dirty="0">
              <a:solidFill>
                <a:schemeClr val="accent3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chemeClr val="accent3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Staff will be deployed in blocks to meet the demand.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900" b="1" dirty="0">
              <a:solidFill>
                <a:schemeClr val="accent3"/>
              </a:solidFill>
              <a:latin typeface="Aptos Narrow" panose="020B0004020202020204" pitchFamily="34" charset="0"/>
              <a:cs typeface="Arial" panose="020B0604020202020204" pitchFamily="34" charset="0"/>
            </a:endParaRP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chemeClr val="accent3"/>
                </a:solidFill>
                <a:latin typeface="Aptos Narrow" panose="020B0004020202020204" pitchFamily="34" charset="0"/>
                <a:cs typeface="Arial" panose="020B0604020202020204" pitchFamily="34" charset="0"/>
              </a:rPr>
              <a:t>Once the demand for the 6 people is being met comfortably, we took referrals until we filled all our capacity with value work.</a:t>
            </a:r>
          </a:p>
        </p:txBody>
      </p:sp>
      <p:pic>
        <p:nvPicPr>
          <p:cNvPr id="6" name="Graphic 5" descr="Meeting outline">
            <a:extLst>
              <a:ext uri="{FF2B5EF4-FFF2-40B4-BE49-F238E27FC236}">
                <a16:creationId xmlns:a16="http://schemas.microsoft.com/office/drawing/2014/main" id="{B0EE1AAF-8FF5-7E5B-1458-914CD15B6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8104" y="1862958"/>
            <a:ext cx="2732033" cy="27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97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AA9B95-58D1-531E-2CEB-5F6051CC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36" y="2656752"/>
            <a:ext cx="10852727" cy="106997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400">
                <a:solidFill>
                  <a:schemeClr val="accent3"/>
                </a:solidFill>
                <a:latin typeface="Aptos Narrow" panose="020B0004020202020204" pitchFamily="34" charset="0"/>
              </a:rPr>
              <a:t>Challenges </a:t>
            </a:r>
            <a:br>
              <a:rPr lang="en-US" sz="4400">
                <a:solidFill>
                  <a:schemeClr val="accent3"/>
                </a:solidFill>
                <a:latin typeface="Aptos Narrow" panose="020B0004020202020204" pitchFamily="34" charset="0"/>
              </a:rPr>
            </a:br>
            <a:r>
              <a:rPr lang="en-US" sz="4400">
                <a:solidFill>
                  <a:schemeClr val="accent2"/>
                </a:solidFill>
                <a:latin typeface="Aptos Narrow" panose="020B0004020202020204" pitchFamily="34" charset="0"/>
              </a:rPr>
              <a:t>What we found Tricky! </a:t>
            </a:r>
          </a:p>
        </p:txBody>
      </p:sp>
      <p:pic>
        <p:nvPicPr>
          <p:cNvPr id="7" name="Graphic 6" descr="Brainstorm outline">
            <a:extLst>
              <a:ext uri="{FF2B5EF4-FFF2-40B4-BE49-F238E27FC236}">
                <a16:creationId xmlns:a16="http://schemas.microsoft.com/office/drawing/2014/main" id="{B7C5B01F-88D5-7B75-3E80-B4F73A34A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4025" y="37006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36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1F22F6-E2CD-305D-1ED6-FC805CD7EB3D}"/>
              </a:ext>
            </a:extLst>
          </p:cNvPr>
          <p:cNvSpPr txBox="1"/>
          <p:nvPr/>
        </p:nvSpPr>
        <p:spPr>
          <a:xfrm>
            <a:off x="1390155" y="1614955"/>
            <a:ext cx="95921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2400" b="0" i="0" dirty="0">
                <a:solidFill>
                  <a:schemeClr val="accent2"/>
                </a:solidFill>
                <a:effectLst/>
                <a:latin typeface="Aptos Narrow" panose="020B0004020202020204" pitchFamily="34" charset="0"/>
              </a:rPr>
              <a:t>​</a:t>
            </a:r>
            <a:endParaRPr lang="en-US" sz="2400" b="1" i="0" dirty="0">
              <a:solidFill>
                <a:schemeClr val="accent2"/>
              </a:solidFill>
              <a:effectLst/>
              <a:latin typeface="Aptos Narrow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chemeClr val="accent2"/>
                </a:solidFill>
                <a:effectLst/>
                <a:latin typeface="Aptos Narrow" panose="020B0004020202020204" pitchFamily="34" charset="0"/>
              </a:rPr>
              <a:t>Communication - Getting the message across!</a:t>
            </a:r>
          </a:p>
          <a:p>
            <a:pPr algn="l" rtl="0" fontAlgn="base"/>
            <a:endParaRPr lang="en-US" sz="2400" b="1" i="0" dirty="0">
              <a:solidFill>
                <a:schemeClr val="accent2"/>
              </a:solidFill>
              <a:effectLst/>
              <a:latin typeface="Aptos Narrow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chemeClr val="accent2"/>
                </a:solidFill>
                <a:effectLst/>
                <a:latin typeface="Aptos Narrow" panose="020B0004020202020204" pitchFamily="34" charset="0"/>
              </a:rPr>
              <a:t>Care managers and brokers are finding it difficult</a:t>
            </a:r>
            <a:r>
              <a:rPr lang="en-US" sz="2400" b="1" i="0" dirty="0">
                <a:solidFill>
                  <a:schemeClr val="accent2"/>
                </a:solidFill>
                <a:effectLst/>
                <a:latin typeface="Aptos Narrow" panose="020B00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1" i="0" dirty="0">
              <a:solidFill>
                <a:schemeClr val="accent2"/>
              </a:solidFill>
              <a:effectLst/>
              <a:latin typeface="Aptos Narrow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chemeClr val="accent2"/>
                </a:solidFill>
                <a:effectLst/>
                <a:latin typeface="Aptos Narrow" panose="020B0004020202020204" pitchFamily="34" charset="0"/>
              </a:rPr>
              <a:t>Difficult to project travel expenditure</a:t>
            </a:r>
            <a:r>
              <a:rPr lang="en-US" sz="2400" b="1" i="0" dirty="0">
                <a:solidFill>
                  <a:schemeClr val="accent2"/>
                </a:solidFill>
                <a:effectLst/>
                <a:latin typeface="Aptos Narrow" panose="020B00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1" i="0" dirty="0">
              <a:solidFill>
                <a:schemeClr val="accent2"/>
              </a:solidFill>
              <a:effectLst/>
              <a:latin typeface="Aptos Narrow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Aptos Narrow" panose="020B0004020202020204" pitchFamily="34" charset="0"/>
              </a:rPr>
              <a:t>Reliant on key relationships in local authorities </a:t>
            </a:r>
            <a:endParaRPr lang="en-US" sz="2400" b="1" i="0" dirty="0">
              <a:solidFill>
                <a:schemeClr val="accent2"/>
              </a:solidFill>
              <a:effectLst/>
              <a:latin typeface="Aptos Narrow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2"/>
              </a:solidFill>
              <a:latin typeface="Aptos Narrow" panose="020B0004020202020204" pitchFamily="34" charset="0"/>
            </a:endParaRPr>
          </a:p>
        </p:txBody>
      </p:sp>
      <p:pic>
        <p:nvPicPr>
          <p:cNvPr id="3" name="Graphic 2" descr="Chat with solid fill">
            <a:extLst>
              <a:ext uri="{FF2B5EF4-FFF2-40B4-BE49-F238E27FC236}">
                <a16:creationId xmlns:a16="http://schemas.microsoft.com/office/drawing/2014/main" id="{FCF1871E-390F-2566-EBA4-E436991B4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91675" y="1714500"/>
            <a:ext cx="914400" cy="914400"/>
          </a:xfrm>
          <a:prstGeom prst="rect">
            <a:avLst/>
          </a:prstGeom>
        </p:spPr>
      </p:pic>
      <p:pic>
        <p:nvPicPr>
          <p:cNvPr id="7" name="Graphic 6" descr="Coins with solid fill">
            <a:extLst>
              <a:ext uri="{FF2B5EF4-FFF2-40B4-BE49-F238E27FC236}">
                <a16:creationId xmlns:a16="http://schemas.microsoft.com/office/drawing/2014/main" id="{4F71DD45-CD34-D1F1-2B58-278458061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2375" y="332311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75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A flying arrow">
            <a:extLst>
              <a:ext uri="{FF2B5EF4-FFF2-40B4-BE49-F238E27FC236}">
                <a16:creationId xmlns:a16="http://schemas.microsoft.com/office/drawing/2014/main" id="{2051AC76-1AC5-9CBE-672D-2225669A3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4497" y="4921251"/>
            <a:ext cx="1776353" cy="108671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5AA9B95-58D1-531E-2CEB-5F6051CC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36" y="1095375"/>
            <a:ext cx="10852727" cy="106997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400">
                <a:solidFill>
                  <a:schemeClr val="accent3"/>
                </a:solidFill>
                <a:latin typeface="Aptos Narrow" panose="020B0004020202020204" pitchFamily="34" charset="0"/>
              </a:rPr>
              <a:t>Moving Forward</a:t>
            </a:r>
            <a:br>
              <a:rPr lang="en-US" sz="4400">
                <a:solidFill>
                  <a:schemeClr val="accent3"/>
                </a:solidFill>
                <a:latin typeface="Aptos Narrow" panose="020B0004020202020204" pitchFamily="34" charset="0"/>
              </a:rPr>
            </a:br>
            <a:endParaRPr lang="en-US" sz="4400">
              <a:solidFill>
                <a:schemeClr val="accent2"/>
              </a:solidFill>
              <a:latin typeface="Aptos Narrow" panose="020B0004020202020204" pitchFamily="34" charset="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0AAE37A6-EF82-3C51-75F7-CF2F9D26A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61" r="2057"/>
          <a:stretch/>
        </p:blipFill>
        <p:spPr bwMode="auto">
          <a:xfrm>
            <a:off x="3278584" y="1805369"/>
            <a:ext cx="5634831" cy="2792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17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5DA70D-D406-7D34-FEBE-536764BAB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580302"/>
            <a:ext cx="10852727" cy="1069975"/>
          </a:xfrm>
        </p:spPr>
        <p:txBody>
          <a:bodyPr anchor="b">
            <a:normAutofit/>
          </a:bodyPr>
          <a:lstStyle/>
          <a:p>
            <a:pPr algn="ctr"/>
            <a:r>
              <a:rPr lang="en-US" sz="4400">
                <a:solidFill>
                  <a:schemeClr val="accent3"/>
                </a:solidFill>
                <a:latin typeface="Aptos Narrow" panose="020B0004020202020204" pitchFamily="34" charset="0"/>
              </a:rPr>
              <a:t>Context</a:t>
            </a:r>
          </a:p>
        </p:txBody>
      </p:sp>
      <p:pic>
        <p:nvPicPr>
          <p:cNvPr id="3" name="Picture 2" descr="Two women painting on a table&#10;&#10;Description automatically generated">
            <a:extLst>
              <a:ext uri="{FF2B5EF4-FFF2-40B4-BE49-F238E27FC236}">
                <a16:creationId xmlns:a16="http://schemas.microsoft.com/office/drawing/2014/main" id="{660908F7-787D-8DE0-8688-193DB29CFC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315" r="2" b="36993"/>
          <a:stretch/>
        </p:blipFill>
        <p:spPr>
          <a:xfrm>
            <a:off x="2739656" y="2094170"/>
            <a:ext cx="6407888" cy="3476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DB3D48ED-D238-46E3-2527-A7D18038CE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473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7605C-E7E8-2ED7-4BD2-0D401EB0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36" y="436919"/>
            <a:ext cx="10852727" cy="1069975"/>
          </a:xfrm>
        </p:spPr>
        <p:txBody>
          <a:bodyPr anchor="b">
            <a:normAutofit/>
          </a:bodyPr>
          <a:lstStyle/>
          <a:p>
            <a:pPr algn="ctr"/>
            <a:r>
              <a:rPr lang="en-US" sz="4400" dirty="0">
                <a:solidFill>
                  <a:schemeClr val="accent3"/>
                </a:solidFill>
                <a:latin typeface="Aptos Narrow" panose="020B0004020202020204" pitchFamily="34" charset="0"/>
              </a:rPr>
              <a:t>How is it going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1F22F6-E2CD-305D-1ED6-FC805CD7EB3D}"/>
              </a:ext>
            </a:extLst>
          </p:cNvPr>
          <p:cNvSpPr txBox="1"/>
          <p:nvPr/>
        </p:nvSpPr>
        <p:spPr>
          <a:xfrm>
            <a:off x="1904505" y="2110255"/>
            <a:ext cx="87639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chemeClr val="accent2"/>
                </a:solidFill>
                <a:effectLst/>
                <a:latin typeface="Aptos Narrow" panose="020B0004020202020204" pitchFamily="34" charset="0"/>
              </a:rPr>
              <a:t>Pilot </a:t>
            </a:r>
            <a:r>
              <a:rPr lang="en-US" sz="2400" b="1" dirty="0">
                <a:solidFill>
                  <a:schemeClr val="accent2"/>
                </a:solidFill>
                <a:latin typeface="Aptos Narrow" panose="020B0004020202020204" pitchFamily="34" charset="0"/>
              </a:rPr>
              <a:t>is still live</a:t>
            </a:r>
            <a:endParaRPr lang="en-US" sz="2400" b="1" i="0" dirty="0">
              <a:solidFill>
                <a:schemeClr val="accent2"/>
              </a:solidFill>
              <a:effectLst/>
              <a:latin typeface="Aptos Narrow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1" i="0" dirty="0">
              <a:solidFill>
                <a:schemeClr val="accent2"/>
              </a:solidFill>
              <a:effectLst/>
              <a:latin typeface="Aptos Narrow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chemeClr val="accent2"/>
                </a:solidFill>
                <a:effectLst/>
                <a:latin typeface="Aptos Narrow" panose="020B0004020202020204" pitchFamily="34" charset="0"/>
              </a:rPr>
              <a:t>Our work has shown we have lots of capacity to help more people and referrals </a:t>
            </a:r>
            <a:r>
              <a:rPr lang="en-US" sz="2400" b="1" dirty="0">
                <a:solidFill>
                  <a:schemeClr val="accent2"/>
                </a:solidFill>
                <a:latin typeface="Aptos Narrow" panose="020B0004020202020204" pitchFamily="34" charset="0"/>
              </a:rPr>
              <a:t>– We have supported double the people.</a:t>
            </a:r>
            <a:endParaRPr lang="en-US" sz="2400" b="1" i="0" dirty="0">
              <a:solidFill>
                <a:schemeClr val="accent2"/>
              </a:solidFill>
              <a:effectLst/>
              <a:latin typeface="Aptos Narrow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1" i="0" dirty="0">
              <a:solidFill>
                <a:schemeClr val="accent2"/>
              </a:solidFill>
              <a:effectLst/>
              <a:latin typeface="Aptos Narrow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chemeClr val="accent2"/>
                </a:solidFill>
                <a:effectLst/>
                <a:latin typeface="Aptos Narrow" panose="020B0004020202020204" pitchFamily="34" charset="0"/>
              </a:rPr>
              <a:t>The people we support and staff are really embracing the new way of working.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 dirty="0">
                <a:solidFill>
                  <a:schemeClr val="accent2"/>
                </a:solidFill>
                <a:effectLst/>
                <a:latin typeface="Aptos Narrow" panose="020B0004020202020204" pitchFamily="34" charset="0"/>
              </a:rPr>
              <a:t>Staff feel empowered and trusted to do the right thing.</a:t>
            </a:r>
            <a:endParaRPr lang="en-US" sz="2400" b="1" i="0" dirty="0">
              <a:solidFill>
                <a:schemeClr val="accent2"/>
              </a:solidFill>
              <a:effectLst/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2"/>
              </a:solidFill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51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AA9B95-58D1-531E-2CEB-5F6051CC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36" y="1095375"/>
            <a:ext cx="10852727" cy="1069975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US" sz="4400">
                <a:solidFill>
                  <a:schemeClr val="accent3"/>
                </a:solidFill>
                <a:latin typeface="Aptos Narrow" panose="020B0004020202020204" pitchFamily="34" charset="0"/>
              </a:rPr>
            </a:br>
            <a:endParaRPr lang="en-US" sz="4400">
              <a:solidFill>
                <a:schemeClr val="accent2"/>
              </a:solidFill>
              <a:latin typeface="Aptos Narrow" panose="020B000402020202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B30B728A-546F-7F13-D693-115A12A39803}"/>
              </a:ext>
            </a:extLst>
          </p:cNvPr>
          <p:cNvSpPr txBox="1">
            <a:spLocks/>
          </p:cNvSpPr>
          <p:nvPr/>
        </p:nvSpPr>
        <p:spPr>
          <a:xfrm>
            <a:off x="736311" y="398819"/>
            <a:ext cx="10852727" cy="106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>
                <a:solidFill>
                  <a:schemeClr val="accent3"/>
                </a:solidFill>
                <a:latin typeface="Aptos Narrow" panose="020B0004020202020204" pitchFamily="34" charset="0"/>
              </a:rPr>
              <a:t>Questions?</a:t>
            </a:r>
          </a:p>
        </p:txBody>
      </p:sp>
      <p:pic>
        <p:nvPicPr>
          <p:cNvPr id="4" name="Picture 3" descr="Different colored question marks">
            <a:extLst>
              <a:ext uri="{FF2B5EF4-FFF2-40B4-BE49-F238E27FC236}">
                <a16:creationId xmlns:a16="http://schemas.microsoft.com/office/drawing/2014/main" id="{CBD316EE-0B36-32A6-41A0-B60D9FF483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58" y="1468794"/>
            <a:ext cx="7893934" cy="444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8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7E048-041F-7BC8-0940-6EB0D27F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714" y="2390119"/>
            <a:ext cx="3932237" cy="1069975"/>
          </a:xfrm>
        </p:spPr>
        <p:txBody>
          <a:bodyPr>
            <a:normAutofit/>
          </a:bodyPr>
          <a:lstStyle/>
          <a:p>
            <a:pPr algn="ctr"/>
            <a:r>
              <a:rPr lang="en-GB" sz="4400">
                <a:solidFill>
                  <a:schemeClr val="accent3"/>
                </a:solidFill>
                <a:latin typeface="Aptos Narrow" panose="020B0004020202020204" pitchFamily="34" charset="0"/>
              </a:rPr>
              <a:t>Conversations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251391-C60B-EA11-C2E2-2566C2D0C01B}"/>
              </a:ext>
            </a:extLst>
          </p:cNvPr>
          <p:cNvSpPr txBox="1">
            <a:spLocks/>
          </p:cNvSpPr>
          <p:nvPr/>
        </p:nvSpPr>
        <p:spPr>
          <a:xfrm>
            <a:off x="2240223" y="2856525"/>
            <a:ext cx="7632910" cy="106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>
                <a:solidFill>
                  <a:schemeClr val="accent3"/>
                </a:solidFill>
                <a:latin typeface="Aptos Narrow" panose="020B0004020202020204" pitchFamily="34" charset="0"/>
              </a:rPr>
              <a:t>What Matters?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522B29-3F8C-FED1-BCC7-4E2C7DA0BA9A}"/>
              </a:ext>
            </a:extLst>
          </p:cNvPr>
          <p:cNvSpPr txBox="1">
            <a:spLocks/>
          </p:cNvSpPr>
          <p:nvPr/>
        </p:nvSpPr>
        <p:spPr>
          <a:xfrm>
            <a:off x="5794085" y="407169"/>
            <a:ext cx="7632910" cy="106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>
                <a:solidFill>
                  <a:schemeClr val="accent2"/>
                </a:solidFill>
                <a:latin typeface="Aptos Narrow" panose="020B0004020202020204" pitchFamily="34" charset="0"/>
              </a:rPr>
              <a:t>‘Someone who will paint with me’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077CDA-F690-751A-9533-ACF97E06C95D}"/>
              </a:ext>
            </a:extLst>
          </p:cNvPr>
          <p:cNvSpPr txBox="1">
            <a:spLocks/>
          </p:cNvSpPr>
          <p:nvPr/>
        </p:nvSpPr>
        <p:spPr>
          <a:xfrm>
            <a:off x="5733976" y="1517728"/>
            <a:ext cx="7632910" cy="106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>
                <a:solidFill>
                  <a:schemeClr val="accent2"/>
                </a:solidFill>
                <a:latin typeface="Aptos Narrow" panose="020B0004020202020204" pitchFamily="34" charset="0"/>
              </a:rPr>
              <a:t>‘Support me read a book’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0715B0-21C3-A93F-11D3-19C73F574A66}"/>
              </a:ext>
            </a:extLst>
          </p:cNvPr>
          <p:cNvSpPr txBox="1">
            <a:spLocks/>
          </p:cNvSpPr>
          <p:nvPr/>
        </p:nvSpPr>
        <p:spPr>
          <a:xfrm>
            <a:off x="-837915" y="4634444"/>
            <a:ext cx="7632910" cy="106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>
                <a:solidFill>
                  <a:schemeClr val="accent2"/>
                </a:solidFill>
                <a:latin typeface="Aptos Narrow" panose="020B0004020202020204" pitchFamily="34" charset="0"/>
              </a:rPr>
              <a:t>‘Support me to wash my clothes’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7D4D80-002A-8046-2660-06F6444508DA}"/>
              </a:ext>
            </a:extLst>
          </p:cNvPr>
          <p:cNvSpPr txBox="1">
            <a:spLocks/>
          </p:cNvSpPr>
          <p:nvPr/>
        </p:nvSpPr>
        <p:spPr>
          <a:xfrm>
            <a:off x="2396638" y="787094"/>
            <a:ext cx="7632910" cy="106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>
                <a:solidFill>
                  <a:schemeClr val="accent2"/>
                </a:solidFill>
                <a:latin typeface="Aptos Narrow" panose="020B0004020202020204" pitchFamily="34" charset="0"/>
              </a:rPr>
              <a:t>‘Support me to talk to the Police’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F5B700-15C5-F3C4-461A-C0818C0922D8}"/>
              </a:ext>
            </a:extLst>
          </p:cNvPr>
          <p:cNvSpPr txBox="1">
            <a:spLocks/>
          </p:cNvSpPr>
          <p:nvPr/>
        </p:nvSpPr>
        <p:spPr>
          <a:xfrm>
            <a:off x="2396638" y="-135665"/>
            <a:ext cx="7632910" cy="106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>
                <a:solidFill>
                  <a:schemeClr val="accent2"/>
                </a:solidFill>
                <a:latin typeface="Aptos Narrow" panose="020B0004020202020204" pitchFamily="34" charset="0"/>
              </a:rPr>
              <a:t>‘someone who listens to me’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F36419-BF38-5E0C-C7D1-AA75F31D8A77}"/>
              </a:ext>
            </a:extLst>
          </p:cNvPr>
          <p:cNvSpPr txBox="1">
            <a:spLocks/>
          </p:cNvSpPr>
          <p:nvPr/>
        </p:nvSpPr>
        <p:spPr>
          <a:xfrm>
            <a:off x="-1263970" y="1484990"/>
            <a:ext cx="7632910" cy="106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>
                <a:solidFill>
                  <a:schemeClr val="accent2"/>
                </a:solidFill>
                <a:latin typeface="Aptos Narrow" panose="020B0004020202020204" pitchFamily="34" charset="0"/>
              </a:rPr>
              <a:t>‘Support me to go to the bank’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EBB1015-3075-2317-06D4-0F07D2DEF2A1}"/>
              </a:ext>
            </a:extLst>
          </p:cNvPr>
          <p:cNvSpPr txBox="1">
            <a:spLocks/>
          </p:cNvSpPr>
          <p:nvPr/>
        </p:nvSpPr>
        <p:spPr>
          <a:xfrm>
            <a:off x="6351534" y="3046647"/>
            <a:ext cx="7632910" cy="106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>
                <a:solidFill>
                  <a:schemeClr val="accent2"/>
                </a:solidFill>
                <a:latin typeface="Aptos Narrow" panose="020B0004020202020204" pitchFamily="34" charset="0"/>
              </a:rPr>
              <a:t>‘Support me to keep clean’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DE7FBEF-2B58-3496-EF98-D68F6943E1FA}"/>
              </a:ext>
            </a:extLst>
          </p:cNvPr>
          <p:cNvSpPr txBox="1">
            <a:spLocks/>
          </p:cNvSpPr>
          <p:nvPr/>
        </p:nvSpPr>
        <p:spPr>
          <a:xfrm>
            <a:off x="-972038" y="356077"/>
            <a:ext cx="7632910" cy="106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>
                <a:solidFill>
                  <a:schemeClr val="accent2"/>
                </a:solidFill>
                <a:latin typeface="Aptos Narrow" panose="020B0004020202020204" pitchFamily="34" charset="0"/>
              </a:rPr>
              <a:t>‘Someone who will exercise with me’</a:t>
            </a:r>
          </a:p>
        </p:txBody>
      </p:sp>
      <p:pic>
        <p:nvPicPr>
          <p:cNvPr id="4" name="Graphic 3" descr="Comment Important outline">
            <a:extLst>
              <a:ext uri="{FF2B5EF4-FFF2-40B4-BE49-F238E27FC236}">
                <a16:creationId xmlns:a16="http://schemas.microsoft.com/office/drawing/2014/main" id="{B6545777-53F0-5FD5-085B-43DC18EC8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5343" y="3770434"/>
            <a:ext cx="757586" cy="75758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DA94543-6CC7-425B-FD3A-CE61A0569A70}"/>
              </a:ext>
            </a:extLst>
          </p:cNvPr>
          <p:cNvSpPr txBox="1">
            <a:spLocks/>
          </p:cNvSpPr>
          <p:nvPr/>
        </p:nvSpPr>
        <p:spPr>
          <a:xfrm>
            <a:off x="-1313534" y="3906509"/>
            <a:ext cx="7632910" cy="106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>
                <a:solidFill>
                  <a:schemeClr val="accent2"/>
                </a:solidFill>
                <a:latin typeface="Aptos Narrow" panose="020B0004020202020204" pitchFamily="34" charset="0"/>
              </a:rPr>
              <a:t>‘Support me to clean my home’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50BA81D-981D-620E-3820-BA368A66CDC6}"/>
              </a:ext>
            </a:extLst>
          </p:cNvPr>
          <p:cNvSpPr txBox="1">
            <a:spLocks/>
          </p:cNvSpPr>
          <p:nvPr/>
        </p:nvSpPr>
        <p:spPr>
          <a:xfrm>
            <a:off x="-1536910" y="5181471"/>
            <a:ext cx="7632910" cy="106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>
                <a:solidFill>
                  <a:schemeClr val="accent2"/>
                </a:solidFill>
                <a:latin typeface="Aptos Narrow" panose="020B0004020202020204" pitchFamily="34" charset="0"/>
              </a:rPr>
              <a:t>‘Support me to be a mum’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113D0D3-33FC-E4F5-DAF4-425411B21ABE}"/>
              </a:ext>
            </a:extLst>
          </p:cNvPr>
          <p:cNvSpPr txBox="1">
            <a:spLocks/>
          </p:cNvSpPr>
          <p:nvPr/>
        </p:nvSpPr>
        <p:spPr>
          <a:xfrm>
            <a:off x="-1898934" y="3017442"/>
            <a:ext cx="7632910" cy="106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>
                <a:solidFill>
                  <a:schemeClr val="accent2"/>
                </a:solidFill>
                <a:latin typeface="Aptos Narrow" panose="020B0004020202020204" pitchFamily="34" charset="0"/>
              </a:rPr>
              <a:t>‘Support me to get the bus’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7BDFD4B-5D61-4C83-C642-492F473D1D64}"/>
              </a:ext>
            </a:extLst>
          </p:cNvPr>
          <p:cNvSpPr txBox="1">
            <a:spLocks/>
          </p:cNvSpPr>
          <p:nvPr/>
        </p:nvSpPr>
        <p:spPr>
          <a:xfrm>
            <a:off x="5397005" y="4605714"/>
            <a:ext cx="7632910" cy="106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>
                <a:solidFill>
                  <a:schemeClr val="accent2"/>
                </a:solidFill>
                <a:latin typeface="Aptos Narrow" panose="020B0004020202020204" pitchFamily="34" charset="0"/>
              </a:rPr>
              <a:t>‘Someone who will listen to music with me’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C7A1944-EC88-7FA5-51CB-AEC6F2F4A41E}"/>
              </a:ext>
            </a:extLst>
          </p:cNvPr>
          <p:cNvSpPr txBox="1">
            <a:spLocks/>
          </p:cNvSpPr>
          <p:nvPr/>
        </p:nvSpPr>
        <p:spPr>
          <a:xfrm>
            <a:off x="6096000" y="5132309"/>
            <a:ext cx="7632910" cy="106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>
                <a:solidFill>
                  <a:schemeClr val="accent2"/>
                </a:solidFill>
                <a:latin typeface="Aptos Narrow" panose="020B0004020202020204" pitchFamily="34" charset="0"/>
              </a:rPr>
              <a:t>‘Support me to pay bills’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D0D0BD4-1CA5-0F56-CBF8-C7FDBD4B7C92}"/>
              </a:ext>
            </a:extLst>
          </p:cNvPr>
          <p:cNvSpPr txBox="1">
            <a:spLocks/>
          </p:cNvSpPr>
          <p:nvPr/>
        </p:nvSpPr>
        <p:spPr>
          <a:xfrm>
            <a:off x="2279545" y="5287895"/>
            <a:ext cx="7632910" cy="106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>
                <a:solidFill>
                  <a:schemeClr val="accent2"/>
                </a:solidFill>
                <a:latin typeface="Aptos Narrow" panose="020B0004020202020204" pitchFamily="34" charset="0"/>
              </a:rPr>
              <a:t>‘someone who will shop with me’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9C467E7-B419-E907-16D9-761C09E2CC2A}"/>
              </a:ext>
            </a:extLst>
          </p:cNvPr>
          <p:cNvSpPr txBox="1">
            <a:spLocks/>
          </p:cNvSpPr>
          <p:nvPr/>
        </p:nvSpPr>
        <p:spPr>
          <a:xfrm>
            <a:off x="-1910370" y="2215113"/>
            <a:ext cx="7632910" cy="106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>
                <a:solidFill>
                  <a:schemeClr val="accent2"/>
                </a:solidFill>
                <a:latin typeface="Aptos Narrow" panose="020B0004020202020204" pitchFamily="34" charset="0"/>
              </a:rPr>
              <a:t>‘Support me to Knit’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78DBA5D-F34F-E8E8-FF0E-1B94939425DF}"/>
              </a:ext>
            </a:extLst>
          </p:cNvPr>
          <p:cNvSpPr txBox="1">
            <a:spLocks/>
          </p:cNvSpPr>
          <p:nvPr/>
        </p:nvSpPr>
        <p:spPr>
          <a:xfrm>
            <a:off x="5984136" y="3755228"/>
            <a:ext cx="7632910" cy="106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>
                <a:solidFill>
                  <a:schemeClr val="accent2"/>
                </a:solidFill>
                <a:latin typeface="Aptos Narrow" panose="020B0004020202020204" pitchFamily="34" charset="0"/>
              </a:rPr>
              <a:t>‘Support me with cooking’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99AD92F-70FE-0FB0-B4E2-6BAEA04BEE91}"/>
              </a:ext>
            </a:extLst>
          </p:cNvPr>
          <p:cNvSpPr txBox="1">
            <a:spLocks/>
          </p:cNvSpPr>
          <p:nvPr/>
        </p:nvSpPr>
        <p:spPr>
          <a:xfrm>
            <a:off x="6028832" y="2316013"/>
            <a:ext cx="7632910" cy="1069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>
                <a:solidFill>
                  <a:schemeClr val="accent2"/>
                </a:solidFill>
                <a:latin typeface="Aptos Narrow" panose="020B0004020202020204" pitchFamily="34" charset="0"/>
              </a:rPr>
              <a:t>‘Support me at college’</a:t>
            </a:r>
          </a:p>
        </p:txBody>
      </p:sp>
    </p:spTree>
    <p:extLst>
      <p:ext uri="{BB962C8B-B14F-4D97-AF65-F5344CB8AC3E}">
        <p14:creationId xmlns:p14="http://schemas.microsoft.com/office/powerpoint/2010/main" val="324481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C5B4B378-D267-5254-60D2-36C25ECCA03E}"/>
              </a:ext>
            </a:extLst>
          </p:cNvPr>
          <p:cNvSpPr txBox="1">
            <a:spLocks/>
          </p:cNvSpPr>
          <p:nvPr/>
        </p:nvSpPr>
        <p:spPr>
          <a:xfrm>
            <a:off x="665018" y="580302"/>
            <a:ext cx="10852727" cy="10699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>
                <a:solidFill>
                  <a:schemeClr val="accent3"/>
                </a:solidFill>
                <a:latin typeface="Aptos Narrow" panose="020B0004020202020204" pitchFamily="34" charset="0"/>
              </a:rPr>
              <a:t>Day to Day Demand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1D2F5B36-BCDA-DD5D-2EEF-F5675478AB13}"/>
              </a:ext>
            </a:extLst>
          </p:cNvPr>
          <p:cNvSpPr txBox="1">
            <a:spLocks/>
          </p:cNvSpPr>
          <p:nvPr/>
        </p:nvSpPr>
        <p:spPr>
          <a:xfrm>
            <a:off x="1050685" y="2219066"/>
            <a:ext cx="4724966" cy="3713011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b="0">
                <a:solidFill>
                  <a:schemeClr val="accent2"/>
                </a:solidFill>
                <a:latin typeface="Aptos Narrow" panose="020B0004020202020204" pitchFamily="34" charset="0"/>
              </a:rPr>
              <a:t>Averaged 23 support calls per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0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b="0">
                <a:solidFill>
                  <a:schemeClr val="accent2"/>
                </a:solidFill>
                <a:latin typeface="Aptos Narrow" panose="020B0004020202020204" pitchFamily="34" charset="0"/>
              </a:rPr>
              <a:t>Averaged 71 demands per day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600" b="0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b="0">
                <a:solidFill>
                  <a:schemeClr val="accent2"/>
                </a:solidFill>
                <a:latin typeface="Aptos Narrow" panose="020B0004020202020204" pitchFamily="34" charset="0"/>
              </a:rPr>
              <a:t>First attempt at check showed 30%</a:t>
            </a:r>
            <a:r>
              <a:rPr lang="en-US" sz="2600">
                <a:solidFill>
                  <a:schemeClr val="accent2"/>
                </a:solidFill>
                <a:latin typeface="Aptos Narrow" panose="020B0004020202020204" pitchFamily="34" charset="0"/>
              </a:rPr>
              <a:t> failure </a:t>
            </a:r>
            <a:r>
              <a:rPr lang="en-US" sz="2600" b="0">
                <a:solidFill>
                  <a:schemeClr val="accent2"/>
                </a:solidFill>
                <a:latin typeface="Aptos Narrow" panose="020B0004020202020204" pitchFamily="34" charset="0"/>
              </a:rPr>
              <a:t>demand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600" b="0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b="0">
                <a:solidFill>
                  <a:schemeClr val="accent2"/>
                </a:solidFill>
                <a:latin typeface="Aptos Narrow" panose="020B0004020202020204" pitchFamily="34" charset="0"/>
              </a:rPr>
              <a:t>I expect this to rise with more training and understanding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600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r>
              <a:rPr lang="en-US">
                <a:solidFill>
                  <a:schemeClr val="accent3"/>
                </a:solidFill>
                <a:latin typeface="Aptos Narrow" panose="020B0004020202020204" pitchFamily="34" charset="0"/>
              </a:rPr>
              <a:t> </a:t>
            </a:r>
          </a:p>
        </p:txBody>
      </p:sp>
      <p:graphicFrame>
        <p:nvGraphicFramePr>
          <p:cNvPr id="4" name="3D Pie Chart">
            <a:extLst>
              <a:ext uri="{FF2B5EF4-FFF2-40B4-BE49-F238E27FC236}">
                <a16:creationId xmlns:a16="http://schemas.microsoft.com/office/drawing/2014/main" id="{FAD46FCA-6E60-6153-3606-528E95EB0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78687"/>
              </p:ext>
            </p:extLst>
          </p:nvPr>
        </p:nvGraphicFramePr>
        <p:xfrm>
          <a:off x="6974556" y="1924870"/>
          <a:ext cx="3760737" cy="3713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007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5DA70D-D406-7D34-FEBE-536764BAB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580302"/>
            <a:ext cx="10852727" cy="1069975"/>
          </a:xfrm>
        </p:spPr>
        <p:txBody>
          <a:bodyPr anchor="b">
            <a:normAutofit/>
          </a:bodyPr>
          <a:lstStyle/>
          <a:p>
            <a:pPr algn="ctr"/>
            <a:r>
              <a:rPr lang="en-US" sz="4400">
                <a:solidFill>
                  <a:schemeClr val="accent3"/>
                </a:solidFill>
                <a:latin typeface="Aptos Narrow" panose="020B0004020202020204" pitchFamily="34" charset="0"/>
              </a:rPr>
              <a:t>Capacity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DB3D48ED-D238-46E3-2527-A7D18038CE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B3F9CCE-508C-C668-60B2-078532F30F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8199F1-E5A8-692F-5ACA-EE69B0820B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4" t="18651" r="19347"/>
          <a:stretch/>
        </p:blipFill>
        <p:spPr>
          <a:xfrm>
            <a:off x="3405674" y="2108717"/>
            <a:ext cx="5523722" cy="3456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373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4649B3-2918-4095-BD2A-683147ED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1" y="580302"/>
            <a:ext cx="10852727" cy="1069975"/>
          </a:xfrm>
        </p:spPr>
        <p:txBody>
          <a:bodyPr anchor="b">
            <a:normAutofit/>
          </a:bodyPr>
          <a:lstStyle/>
          <a:p>
            <a:pPr algn="ctr"/>
            <a:r>
              <a:rPr lang="en-US" sz="4400">
                <a:solidFill>
                  <a:schemeClr val="accent2"/>
                </a:solidFill>
                <a:latin typeface="Aptos Narrow" panose="020B0004020202020204" pitchFamily="34" charset="0"/>
              </a:rPr>
              <a:t>Capacity = </a:t>
            </a:r>
            <a:r>
              <a:rPr lang="en-US" sz="4400">
                <a:solidFill>
                  <a:schemeClr val="accent1"/>
                </a:solidFill>
                <a:latin typeface="Aptos Narrow" panose="020B0004020202020204" pitchFamily="34" charset="0"/>
              </a:rPr>
              <a:t>Value Work </a:t>
            </a:r>
            <a:r>
              <a:rPr lang="en-US" sz="4400">
                <a:solidFill>
                  <a:schemeClr val="accent2"/>
                </a:solidFill>
                <a:latin typeface="Aptos Narrow" panose="020B0004020202020204" pitchFamily="34" charset="0"/>
              </a:rPr>
              <a:t>+</a:t>
            </a:r>
            <a:r>
              <a:rPr lang="en-US" sz="4400">
                <a:solidFill>
                  <a:schemeClr val="accent3"/>
                </a:solidFill>
                <a:latin typeface="Aptos Narrow" panose="020B0004020202020204" pitchFamily="34" charset="0"/>
              </a:rPr>
              <a:t> </a:t>
            </a:r>
            <a:r>
              <a:rPr lang="en-US" sz="4400">
                <a:solidFill>
                  <a:srgbClr val="FF0000"/>
                </a:solidFill>
                <a:latin typeface="Aptos Narrow" panose="020B0004020202020204" pitchFamily="34" charset="0"/>
              </a:rPr>
              <a:t>Waste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81192-AD57-5069-4030-94B8BF463D58}"/>
              </a:ext>
            </a:extLst>
          </p:cNvPr>
          <p:cNvSpPr txBox="1"/>
          <p:nvPr/>
        </p:nvSpPr>
        <p:spPr>
          <a:xfrm>
            <a:off x="1626919" y="2208810"/>
            <a:ext cx="87639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3"/>
                </a:solidFill>
                <a:latin typeface="Aptos Narrow" panose="020B0004020202020204" pitchFamily="34" charset="0"/>
              </a:rPr>
              <a:t>Our Capacity on the surface looked ok…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chemeClr val="accent3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3"/>
                </a:solidFill>
                <a:latin typeface="Aptos Narrow" panose="020B0004020202020204" pitchFamily="34" charset="0"/>
              </a:rPr>
              <a:t>Time and task working dilutes value work and builds in waste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chemeClr val="accent3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3"/>
                </a:solidFill>
                <a:latin typeface="Aptos Narrow" panose="020B0004020202020204" pitchFamily="34" charset="0"/>
              </a:rPr>
              <a:t>Systems unable to cope with change in demand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chemeClr val="accent3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3"/>
                </a:solidFill>
                <a:latin typeface="Aptos Narrow" panose="020B0004020202020204" pitchFamily="34" charset="0"/>
              </a:rPr>
              <a:t>Pressure to deliver hours encourages strange behaviour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chemeClr val="accent3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3"/>
                </a:solidFill>
                <a:latin typeface="Aptos Narrow" panose="020B0004020202020204" pitchFamily="34" charset="0"/>
              </a:rPr>
              <a:t>Capacity feels out of front-line staff’s control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8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720735-2084-81F6-2D92-2EEB5DAC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580302"/>
            <a:ext cx="10852727" cy="1069975"/>
          </a:xfrm>
        </p:spPr>
        <p:txBody>
          <a:bodyPr anchor="b">
            <a:normAutofit/>
          </a:bodyPr>
          <a:lstStyle/>
          <a:p>
            <a:pPr algn="ctr"/>
            <a:r>
              <a:rPr lang="en-US" sz="4400">
                <a:solidFill>
                  <a:schemeClr val="accent3"/>
                </a:solidFill>
                <a:latin typeface="Aptos Narrow" panose="020B0004020202020204" pitchFamily="34" charset="0"/>
              </a:rPr>
              <a:t>System Conditions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110F19-556F-E361-0F84-9E94B473F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47" t="14026" r="2901" b="11689"/>
          <a:stretch/>
        </p:blipFill>
        <p:spPr>
          <a:xfrm>
            <a:off x="3177539" y="1911856"/>
            <a:ext cx="5827683" cy="368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18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8E7961-0D6D-8833-0A6C-661E90426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36" y="2359025"/>
            <a:ext cx="10852727" cy="1069975"/>
          </a:xfrm>
        </p:spPr>
        <p:txBody>
          <a:bodyPr anchor="b">
            <a:normAutofit/>
          </a:bodyPr>
          <a:lstStyle/>
          <a:p>
            <a:pPr algn="ctr"/>
            <a:r>
              <a:rPr lang="en-US" sz="4400">
                <a:solidFill>
                  <a:schemeClr val="accent3"/>
                </a:solidFill>
                <a:latin typeface="Aptos Narrow" panose="020B0004020202020204" pitchFamily="34" charset="0"/>
              </a:rPr>
              <a:t>Time and Task Service Model</a:t>
            </a:r>
          </a:p>
        </p:txBody>
      </p:sp>
      <p:pic>
        <p:nvPicPr>
          <p:cNvPr id="7" name="Graphic 6" descr="Alarm clock outline">
            <a:extLst>
              <a:ext uri="{FF2B5EF4-FFF2-40B4-BE49-F238E27FC236}">
                <a16:creationId xmlns:a16="http://schemas.microsoft.com/office/drawing/2014/main" id="{ABD5663A-039F-23EB-C6C3-8A560B9E5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798" y="3428999"/>
            <a:ext cx="976605" cy="97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8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7605C-E7E8-2ED7-4BD2-0D401EB0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36" y="436919"/>
            <a:ext cx="10852727" cy="1069975"/>
          </a:xfrm>
        </p:spPr>
        <p:txBody>
          <a:bodyPr anchor="b">
            <a:normAutofit/>
          </a:bodyPr>
          <a:lstStyle/>
          <a:p>
            <a:pPr algn="ctr"/>
            <a:r>
              <a:rPr lang="en-US" sz="4400">
                <a:solidFill>
                  <a:schemeClr val="accent3"/>
                </a:solidFill>
                <a:latin typeface="Aptos Narrow" panose="020B0004020202020204" pitchFamily="34" charset="0"/>
              </a:rPr>
              <a:t>Time and Task…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1F22F6-E2CD-305D-1ED6-FC805CD7EB3D}"/>
              </a:ext>
            </a:extLst>
          </p:cNvPr>
          <p:cNvSpPr txBox="1"/>
          <p:nvPr/>
        </p:nvSpPr>
        <p:spPr>
          <a:xfrm>
            <a:off x="1561605" y="1910230"/>
            <a:ext cx="87639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2"/>
                </a:solidFill>
                <a:latin typeface="Aptos Narrow" panose="020B0004020202020204" pitchFamily="34" charset="0"/>
              </a:rPr>
              <a:t>Based on average time to complete tasks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2"/>
                </a:solidFill>
                <a:latin typeface="Aptos Narrow" panose="020B0004020202020204" pitchFamily="34" charset="0"/>
              </a:rPr>
              <a:t>Based on set commissioned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2"/>
                </a:solidFill>
                <a:latin typeface="Aptos Narrow" panose="020B0004020202020204" pitchFamily="34" charset="0"/>
              </a:rPr>
              <a:t>Built in waste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2"/>
                </a:solidFill>
                <a:latin typeface="Aptos Narrow" panose="020B0004020202020204" pitchFamily="34" charset="0"/>
              </a:rPr>
              <a:t>No flexibility to meet the change in demand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2"/>
                </a:solidFill>
                <a:latin typeface="Aptos Narrow" panose="020B0004020202020204" pitchFamily="34" charset="0"/>
              </a:rPr>
              <a:t>Difficult to do what matters when it matters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chemeClr val="accent2"/>
              </a:solidFill>
              <a:latin typeface="Aptos Narrow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chemeClr val="accent2"/>
                </a:solidFill>
                <a:latin typeface="Aptos Narrow" panose="020B0004020202020204" pitchFamily="34" charset="0"/>
              </a:rPr>
              <a:t>Slow to change </a:t>
            </a:r>
          </a:p>
        </p:txBody>
      </p:sp>
    </p:spTree>
    <p:extLst>
      <p:ext uri="{BB962C8B-B14F-4D97-AF65-F5344CB8AC3E}">
        <p14:creationId xmlns:p14="http://schemas.microsoft.com/office/powerpoint/2010/main" val="1153561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rpor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BF21"/>
      </a:accent1>
      <a:accent2>
        <a:srgbClr val="006663"/>
      </a:accent2>
      <a:accent3>
        <a:srgbClr val="E95B2C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B8AA21DB-5C53-48C7-9CF3-702BF67C5090}" vid="{9B2C83D5-AC49-4917-910F-2DE79DF490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0bbde43-3ec2-47f7-a6eb-570433dfb687">
      <UserInfo>
        <DisplayName/>
        <AccountId xsi:nil="true"/>
        <AccountType/>
      </UserInfo>
    </SharedWithUsers>
    <MediaLengthInSeconds xmlns="a3eec4ff-9b01-4bd0-9eb4-49e9c6c46505" xsi:nil="true"/>
    <TaxCatchAll xmlns="f0bbde43-3ec2-47f7-a6eb-570433dfb687" xsi:nil="true"/>
    <lcf76f155ced4ddcb4097134ff3c332f xmlns="a3eec4ff-9b01-4bd0-9eb4-49e9c6c4650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66E92168D764599CED221F4064F08" ma:contentTypeVersion="17" ma:contentTypeDescription="Create a new document." ma:contentTypeScope="" ma:versionID="5f4f1c8d29357838604f601c5c092715">
  <xsd:schema xmlns:xsd="http://www.w3.org/2001/XMLSchema" xmlns:xs="http://www.w3.org/2001/XMLSchema" xmlns:p="http://schemas.microsoft.com/office/2006/metadata/properties" xmlns:ns2="a3eec4ff-9b01-4bd0-9eb4-49e9c6c46505" xmlns:ns3="f0bbde43-3ec2-47f7-a6eb-570433dfb687" targetNamespace="http://schemas.microsoft.com/office/2006/metadata/properties" ma:root="true" ma:fieldsID="123fa39ac067b3ca7df2fa196d9e6695" ns2:_="" ns3:_="">
    <xsd:import namespace="a3eec4ff-9b01-4bd0-9eb4-49e9c6c46505"/>
    <xsd:import namespace="f0bbde43-3ec2-47f7-a6eb-570433dfb6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eec4ff-9b01-4bd0-9eb4-49e9c6c46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3488da1-0b81-4a4f-8e2c-43031a29fa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bde43-3ec2-47f7-a6eb-570433dfb68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5df9ad-a321-4c4b-bfcf-83749d974328}" ma:internalName="TaxCatchAll" ma:showField="CatchAllData" ma:web="f0bbde43-3ec2-47f7-a6eb-570433dfb6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7F5AF7-B61F-4BB7-9236-75871A2D40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60E5F1-C0D5-488E-9189-E976E6B38681}">
  <ds:schemaRefs>
    <ds:schemaRef ds:uri="63089207-11fc-48bc-9da8-4033acffcd0c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807a987a-0b45-4474-8475-ad6e8f4783d8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806D20B-A119-4C3B-8D8E-C146C707D36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751</Words>
  <Application>Microsoft Macintosh PowerPoint</Application>
  <PresentationFormat>Widescreen</PresentationFormat>
  <Paragraphs>139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 Narrow</vt:lpstr>
      <vt:lpstr>Arial</vt:lpstr>
      <vt:lpstr>Calibri</vt:lpstr>
      <vt:lpstr>Wingdings</vt:lpstr>
      <vt:lpstr>Office Theme</vt:lpstr>
      <vt:lpstr>Exploring sessional based services in Carmarthenshire</vt:lpstr>
      <vt:lpstr>Context</vt:lpstr>
      <vt:lpstr>Conversations</vt:lpstr>
      <vt:lpstr>PowerPoint Presentation</vt:lpstr>
      <vt:lpstr>Capacity</vt:lpstr>
      <vt:lpstr>Capacity = Value Work + Waste</vt:lpstr>
      <vt:lpstr>System Conditions</vt:lpstr>
      <vt:lpstr>Time and Task Service Model</vt:lpstr>
      <vt:lpstr>Time and Task…</vt:lpstr>
      <vt:lpstr>Time and Task</vt:lpstr>
      <vt:lpstr>Performance </vt:lpstr>
      <vt:lpstr>System </vt:lpstr>
      <vt:lpstr>Thinking</vt:lpstr>
      <vt:lpstr>What was the plan?</vt:lpstr>
      <vt:lpstr>PowerPoint Presentation</vt:lpstr>
      <vt:lpstr>PowerPoint Presentation</vt:lpstr>
      <vt:lpstr>Challenges  What we found Tricky! </vt:lpstr>
      <vt:lpstr>PowerPoint Presentation</vt:lpstr>
      <vt:lpstr>Moving Forward </vt:lpstr>
      <vt:lpstr>How is it going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 Phillips</dc:creator>
  <cp:lastModifiedBy>Geraint Jenkins</cp:lastModifiedBy>
  <cp:revision>3</cp:revision>
  <dcterms:created xsi:type="dcterms:W3CDTF">2023-06-09T09:23:27Z</dcterms:created>
  <dcterms:modified xsi:type="dcterms:W3CDTF">2023-10-17T17:48:11Z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0x01010006C18CCFB55F6C4DAA0300D9346A3C66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