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86" r:id="rId4"/>
    <p:sldId id="260" r:id="rId5"/>
    <p:sldId id="287" r:id="rId6"/>
    <p:sldId id="289" r:id="rId7"/>
    <p:sldId id="297" r:id="rId8"/>
    <p:sldId id="298" r:id="rId9"/>
    <p:sldId id="296" r:id="rId10"/>
    <p:sldId id="294"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9E6EB5-6995-4ED2-B78E-EAED0675B00A}" v="8" dt="2023-10-16T09:52:37.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snapToGrid="0">
      <p:cViewPr varScale="1">
        <p:scale>
          <a:sx n="71" d="100"/>
          <a:sy n="71" d="100"/>
        </p:scale>
        <p:origin x="45" y="89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4"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D0342-BB29-9D45-BAAE-EDB158E2E188}" type="doc">
      <dgm:prSet loTypeId="urn:microsoft.com/office/officeart/2005/8/layout/pList2" loCatId="" qsTypeId="urn:microsoft.com/office/officeart/2005/8/quickstyle/simple1" qsCatId="simple" csTypeId="urn:microsoft.com/office/officeart/2005/8/colors/accent1_2" csCatId="accent1" phldr="1"/>
      <dgm:spPr/>
    </dgm:pt>
    <dgm:pt modelId="{2D02B979-D9DB-C547-9BED-A6322BC139F6}">
      <dgm:prSet phldrT="[Text]"/>
      <dgm:spPr/>
      <dgm:t>
        <a:bodyPr anchor="ctr" anchorCtr="0"/>
        <a:lstStyle/>
        <a:p>
          <a:r>
            <a:rPr lang="en-US" dirty="0"/>
            <a:t>Training</a:t>
          </a:r>
        </a:p>
        <a:p>
          <a:r>
            <a:rPr lang="en-US" dirty="0"/>
            <a:t>Parties</a:t>
          </a:r>
        </a:p>
        <a:p>
          <a:r>
            <a:rPr lang="en-US" dirty="0"/>
            <a:t>Dance &amp; Fitness</a:t>
          </a:r>
        </a:p>
        <a:p>
          <a:r>
            <a:rPr lang="en-US" dirty="0"/>
            <a:t>Friendship Clubs</a:t>
          </a:r>
        </a:p>
        <a:p>
          <a:r>
            <a:rPr lang="en-US" dirty="0"/>
            <a:t>Art &amp; Craft</a:t>
          </a:r>
        </a:p>
        <a:p>
          <a:r>
            <a:rPr lang="en-US" dirty="0"/>
            <a:t>Music</a:t>
          </a:r>
        </a:p>
        <a:p>
          <a:r>
            <a:rPr lang="en-US" dirty="0"/>
            <a:t>Snooker / Pool</a:t>
          </a:r>
        </a:p>
        <a:p>
          <a:r>
            <a:rPr lang="en-US" dirty="0"/>
            <a:t>Training kitchen</a:t>
          </a:r>
        </a:p>
        <a:p>
          <a:r>
            <a:rPr lang="en-US" dirty="0"/>
            <a:t>Connect hubs</a:t>
          </a:r>
        </a:p>
        <a:p>
          <a:r>
            <a:rPr lang="en-US" dirty="0"/>
            <a:t>DIY and repairs</a:t>
          </a:r>
        </a:p>
        <a:p>
          <a:r>
            <a:rPr lang="en-US" dirty="0"/>
            <a:t>Garden maintenance</a:t>
          </a:r>
        </a:p>
        <a:p>
          <a:r>
            <a:rPr lang="en-US" dirty="0"/>
            <a:t>IT skills</a:t>
          </a:r>
        </a:p>
      </dgm:t>
    </dgm:pt>
    <dgm:pt modelId="{ADEEDAAC-1642-2E41-8AF9-F9213FC040F5}" type="parTrans" cxnId="{E37AB8E9-C44C-B143-8DC9-7E1B4C5B3EDE}">
      <dgm:prSet/>
      <dgm:spPr/>
      <dgm:t>
        <a:bodyPr/>
        <a:lstStyle/>
        <a:p>
          <a:endParaRPr lang="en-US"/>
        </a:p>
      </dgm:t>
    </dgm:pt>
    <dgm:pt modelId="{E92D0630-3738-A846-A066-C10FC5721CBA}" type="sibTrans" cxnId="{E37AB8E9-C44C-B143-8DC9-7E1B4C5B3EDE}">
      <dgm:prSet/>
      <dgm:spPr/>
      <dgm:t>
        <a:bodyPr/>
        <a:lstStyle/>
        <a:p>
          <a:endParaRPr lang="en-US"/>
        </a:p>
      </dgm:t>
    </dgm:pt>
    <dgm:pt modelId="{2D252549-61DB-684D-BBB8-C0764DC0065C}">
      <dgm:prSet phldrT="[Text]"/>
      <dgm:spPr/>
      <dgm:t>
        <a:bodyPr anchor="ctr" anchorCtr="0"/>
        <a:lstStyle/>
        <a:p>
          <a:r>
            <a:rPr lang="en-US" dirty="0"/>
            <a:t>Walking in the Woods</a:t>
          </a:r>
        </a:p>
        <a:p>
          <a:r>
            <a:rPr lang="en-US" dirty="0"/>
            <a:t>Mindfulness activities</a:t>
          </a:r>
        </a:p>
        <a:p>
          <a:r>
            <a:rPr lang="en-US" dirty="0"/>
            <a:t>Gardening and Horticulture</a:t>
          </a:r>
        </a:p>
        <a:p>
          <a:r>
            <a:rPr lang="en-US" dirty="0"/>
            <a:t>Sensory gardens</a:t>
          </a:r>
        </a:p>
        <a:p>
          <a:r>
            <a:rPr lang="en-US" dirty="0"/>
            <a:t>Outdoor sports and games</a:t>
          </a:r>
        </a:p>
        <a:p>
          <a:r>
            <a:rPr lang="en-US" dirty="0"/>
            <a:t>Design outdoor spaces</a:t>
          </a:r>
        </a:p>
        <a:p>
          <a:r>
            <a:rPr lang="en-US" dirty="0"/>
            <a:t>Litter pick up in parks</a:t>
          </a:r>
        </a:p>
        <a:p>
          <a:r>
            <a:rPr lang="en-US" dirty="0"/>
            <a:t>Footpath maintenance</a:t>
          </a:r>
        </a:p>
        <a:p>
          <a:r>
            <a:rPr lang="en-US" dirty="0"/>
            <a:t>Bird feeders</a:t>
          </a:r>
        </a:p>
        <a:p>
          <a:r>
            <a:rPr lang="en-US" dirty="0"/>
            <a:t>Opportunities to work/volunteer</a:t>
          </a:r>
        </a:p>
      </dgm:t>
    </dgm:pt>
    <dgm:pt modelId="{72548384-7E72-0341-8E2D-2CE0C36A1A83}" type="parTrans" cxnId="{3581D8A4-757A-764A-A8C7-641B64183124}">
      <dgm:prSet/>
      <dgm:spPr/>
      <dgm:t>
        <a:bodyPr/>
        <a:lstStyle/>
        <a:p>
          <a:endParaRPr lang="en-US"/>
        </a:p>
      </dgm:t>
    </dgm:pt>
    <dgm:pt modelId="{92FC7BF2-2302-3146-B03B-3F5033BDE727}" type="sibTrans" cxnId="{3581D8A4-757A-764A-A8C7-641B64183124}">
      <dgm:prSet/>
      <dgm:spPr/>
      <dgm:t>
        <a:bodyPr/>
        <a:lstStyle/>
        <a:p>
          <a:endParaRPr lang="en-US"/>
        </a:p>
      </dgm:t>
    </dgm:pt>
    <dgm:pt modelId="{FA8D20DB-A59E-254F-B3B2-3260EF790E16}">
      <dgm:prSet phldrT="[Text]"/>
      <dgm:spPr/>
      <dgm:t>
        <a:bodyPr anchor="ctr" anchorCtr="0"/>
        <a:lstStyle/>
        <a:p>
          <a:r>
            <a:rPr lang="en-US" dirty="0"/>
            <a:t>Choir</a:t>
          </a:r>
        </a:p>
        <a:p>
          <a:r>
            <a:rPr lang="en-US" dirty="0"/>
            <a:t>Touch Trust</a:t>
          </a:r>
        </a:p>
        <a:p>
          <a:r>
            <a:rPr lang="en-US" dirty="0"/>
            <a:t>Zumba</a:t>
          </a:r>
        </a:p>
        <a:p>
          <a:r>
            <a:rPr lang="en-US" dirty="0"/>
            <a:t>Kickboxing</a:t>
          </a:r>
        </a:p>
        <a:p>
          <a:r>
            <a:rPr lang="en-US" dirty="0"/>
            <a:t>Card-making</a:t>
          </a:r>
        </a:p>
        <a:p>
          <a:r>
            <a:rPr lang="en-US" dirty="0"/>
            <a:t>Crafts / Sewing</a:t>
          </a:r>
        </a:p>
        <a:p>
          <a:r>
            <a:rPr lang="en-US" dirty="0"/>
            <a:t>Dance</a:t>
          </a:r>
        </a:p>
        <a:p>
          <a:r>
            <a:rPr lang="en-US" dirty="0"/>
            <a:t>Healthy cooking</a:t>
          </a:r>
        </a:p>
        <a:p>
          <a:r>
            <a:rPr lang="en-US" dirty="0"/>
            <a:t>Life skills</a:t>
          </a:r>
        </a:p>
        <a:p>
          <a:r>
            <a:rPr lang="en-US" dirty="0"/>
            <a:t>Bus travel training</a:t>
          </a:r>
        </a:p>
        <a:p>
          <a:r>
            <a:rPr lang="en-US" dirty="0"/>
            <a:t>Recycling cafes</a:t>
          </a:r>
        </a:p>
        <a:p>
          <a:r>
            <a:rPr lang="en-US" dirty="0"/>
            <a:t>Fundraising events</a:t>
          </a:r>
        </a:p>
        <a:p>
          <a:r>
            <a:rPr lang="en-US" dirty="0"/>
            <a:t>Interviewing</a:t>
          </a:r>
        </a:p>
      </dgm:t>
    </dgm:pt>
    <dgm:pt modelId="{9B9A3194-88FA-4F44-A750-7EE618493D8D}" type="parTrans" cxnId="{3BA9D1C7-DC55-2B4A-8763-5A94D73BFBB8}">
      <dgm:prSet/>
      <dgm:spPr/>
      <dgm:t>
        <a:bodyPr/>
        <a:lstStyle/>
        <a:p>
          <a:endParaRPr lang="en-US"/>
        </a:p>
      </dgm:t>
    </dgm:pt>
    <dgm:pt modelId="{35ED2A3E-BA06-F249-91D3-4E2B52EC957A}" type="sibTrans" cxnId="{3BA9D1C7-DC55-2B4A-8763-5A94D73BFBB8}">
      <dgm:prSet/>
      <dgm:spPr/>
      <dgm:t>
        <a:bodyPr/>
        <a:lstStyle/>
        <a:p>
          <a:endParaRPr lang="en-US"/>
        </a:p>
      </dgm:t>
    </dgm:pt>
    <dgm:pt modelId="{0A5D3402-DD61-7E4E-A8D7-480CF030F8CC}">
      <dgm:prSet/>
      <dgm:spPr/>
      <dgm:t>
        <a:bodyPr lIns="36000" tIns="36000" rIns="36000" bIns="36000" anchor="ctr" anchorCtr="0"/>
        <a:lstStyle/>
        <a:p>
          <a:r>
            <a:rPr lang="en-US" dirty="0"/>
            <a:t>Bingo</a:t>
          </a:r>
        </a:p>
        <a:p>
          <a:r>
            <a:rPr lang="en-US" dirty="0"/>
            <a:t>Quiz night</a:t>
          </a:r>
        </a:p>
        <a:p>
          <a:r>
            <a:rPr lang="en-US" dirty="0"/>
            <a:t>Karaoke</a:t>
          </a:r>
        </a:p>
        <a:p>
          <a:r>
            <a:rPr lang="en-US" dirty="0"/>
            <a:t>Choir</a:t>
          </a:r>
        </a:p>
        <a:p>
          <a:r>
            <a:rPr lang="en-US" dirty="0"/>
            <a:t>Slimming club</a:t>
          </a:r>
        </a:p>
        <a:p>
          <a:r>
            <a:rPr lang="en-US" dirty="0"/>
            <a:t>Coffee morning</a:t>
          </a:r>
        </a:p>
        <a:p>
          <a:r>
            <a:rPr lang="en-US" dirty="0"/>
            <a:t>Cooking classes</a:t>
          </a:r>
        </a:p>
        <a:p>
          <a:r>
            <a:rPr lang="en-US" dirty="0"/>
            <a:t>Learning BSL</a:t>
          </a:r>
        </a:p>
        <a:p>
          <a:r>
            <a:rPr lang="en-US" dirty="0"/>
            <a:t>Digital photography</a:t>
          </a:r>
        </a:p>
        <a:p>
          <a:r>
            <a:rPr lang="en-US" dirty="0"/>
            <a:t>Making videos</a:t>
          </a:r>
        </a:p>
        <a:p>
          <a:r>
            <a:rPr lang="en-US" dirty="0"/>
            <a:t>Training</a:t>
          </a:r>
        </a:p>
      </dgm:t>
    </dgm:pt>
    <dgm:pt modelId="{336AB9A2-3BDB-0843-B29F-73F428C8C95C}" type="parTrans" cxnId="{2584BBBE-D96E-D540-864A-2CE40726CF50}">
      <dgm:prSet/>
      <dgm:spPr/>
      <dgm:t>
        <a:bodyPr/>
        <a:lstStyle/>
        <a:p>
          <a:endParaRPr lang="en-US"/>
        </a:p>
      </dgm:t>
    </dgm:pt>
    <dgm:pt modelId="{EB40482C-2C22-6541-B0D0-C5E6C38C0D33}" type="sibTrans" cxnId="{2584BBBE-D96E-D540-864A-2CE40726CF50}">
      <dgm:prSet/>
      <dgm:spPr/>
      <dgm:t>
        <a:bodyPr/>
        <a:lstStyle/>
        <a:p>
          <a:endParaRPr lang="en-US"/>
        </a:p>
      </dgm:t>
    </dgm:pt>
    <dgm:pt modelId="{D7399AE9-52F7-B543-B6A0-D72A0F4D9536}" type="pres">
      <dgm:prSet presAssocID="{824D0342-BB29-9D45-BAAE-EDB158E2E188}" presName="Name0" presStyleCnt="0">
        <dgm:presLayoutVars>
          <dgm:dir/>
          <dgm:resizeHandles val="exact"/>
        </dgm:presLayoutVars>
      </dgm:prSet>
      <dgm:spPr/>
    </dgm:pt>
    <dgm:pt modelId="{37673857-DD8B-E546-A044-8814A77A1CDC}" type="pres">
      <dgm:prSet presAssocID="{824D0342-BB29-9D45-BAAE-EDB158E2E188}" presName="bkgdShp" presStyleLbl="alignAccFollowNode1" presStyleIdx="0" presStyleCnt="1"/>
      <dgm:spPr/>
    </dgm:pt>
    <dgm:pt modelId="{87CFC810-B2B6-B44C-A628-EAE5C0008038}" type="pres">
      <dgm:prSet presAssocID="{824D0342-BB29-9D45-BAAE-EDB158E2E188}" presName="linComp" presStyleCnt="0"/>
      <dgm:spPr/>
    </dgm:pt>
    <dgm:pt modelId="{9F201767-5A5F-FB45-AD20-9392C53A4078}" type="pres">
      <dgm:prSet presAssocID="{2D02B979-D9DB-C547-9BED-A6322BC139F6}" presName="compNode" presStyleCnt="0"/>
      <dgm:spPr/>
    </dgm:pt>
    <dgm:pt modelId="{2BA3683C-92F5-9E44-88F8-4F2BFEEA3CB9}" type="pres">
      <dgm:prSet presAssocID="{2D02B979-D9DB-C547-9BED-A6322BC139F6}" presName="node" presStyleLbl="node1" presStyleIdx="0" presStyleCnt="4" custScaleY="109302">
        <dgm:presLayoutVars>
          <dgm:bulletEnabled val="1"/>
        </dgm:presLayoutVars>
      </dgm:prSet>
      <dgm:spPr/>
    </dgm:pt>
    <dgm:pt modelId="{EF4F569A-60C5-4448-A826-523F966300B4}" type="pres">
      <dgm:prSet presAssocID="{2D02B979-D9DB-C547-9BED-A6322BC139F6}" presName="invisiNode" presStyleLbl="node1" presStyleIdx="0" presStyleCnt="4"/>
      <dgm:spPr/>
    </dgm:pt>
    <dgm:pt modelId="{C43CC6F1-DEAC-4D47-9FE0-9C03EE9BF5E6}" type="pres">
      <dgm:prSet presAssocID="{2D02B979-D9DB-C547-9BED-A6322BC139F6}"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1E080509-2558-EB48-A863-0307839A11DB}" type="pres">
      <dgm:prSet presAssocID="{E92D0630-3738-A846-A066-C10FC5721CBA}" presName="sibTrans" presStyleLbl="sibTrans2D1" presStyleIdx="0" presStyleCnt="0"/>
      <dgm:spPr/>
    </dgm:pt>
    <dgm:pt modelId="{F55CE40E-D6EE-9D46-9247-2A15DE83A938}" type="pres">
      <dgm:prSet presAssocID="{2D252549-61DB-684D-BBB8-C0764DC0065C}" presName="compNode" presStyleCnt="0"/>
      <dgm:spPr/>
    </dgm:pt>
    <dgm:pt modelId="{6151DE57-7996-C849-A9A0-B0FBEC7AD901}" type="pres">
      <dgm:prSet presAssocID="{2D252549-61DB-684D-BBB8-C0764DC0065C}" presName="node" presStyleLbl="node1" presStyleIdx="1" presStyleCnt="4" custScaleY="108563">
        <dgm:presLayoutVars>
          <dgm:bulletEnabled val="1"/>
        </dgm:presLayoutVars>
      </dgm:prSet>
      <dgm:spPr/>
    </dgm:pt>
    <dgm:pt modelId="{99D82465-1D8B-7843-860F-4D9691F69FB8}" type="pres">
      <dgm:prSet presAssocID="{2D252549-61DB-684D-BBB8-C0764DC0065C}" presName="invisiNode" presStyleLbl="node1" presStyleIdx="1" presStyleCnt="4"/>
      <dgm:spPr/>
    </dgm:pt>
    <dgm:pt modelId="{E709ADB7-4461-DB46-9730-2AAB70415427}" type="pres">
      <dgm:prSet presAssocID="{2D252549-61DB-684D-BBB8-C0764DC0065C}"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166685D1-69D2-9C40-85F0-DC4342E8BDB9}" type="pres">
      <dgm:prSet presAssocID="{92FC7BF2-2302-3146-B03B-3F5033BDE727}" presName="sibTrans" presStyleLbl="sibTrans2D1" presStyleIdx="0" presStyleCnt="0"/>
      <dgm:spPr/>
    </dgm:pt>
    <dgm:pt modelId="{F4101DE2-7E04-904F-B97A-6848784C6BC1}" type="pres">
      <dgm:prSet presAssocID="{FA8D20DB-A59E-254F-B3B2-3260EF790E16}" presName="compNode" presStyleCnt="0"/>
      <dgm:spPr/>
    </dgm:pt>
    <dgm:pt modelId="{78FC2C02-6FF2-B74C-ACD9-30EBD6BB49B5}" type="pres">
      <dgm:prSet presAssocID="{FA8D20DB-A59E-254F-B3B2-3260EF790E16}" presName="node" presStyleLbl="node1" presStyleIdx="2" presStyleCnt="4" custScaleY="105946">
        <dgm:presLayoutVars>
          <dgm:bulletEnabled val="1"/>
        </dgm:presLayoutVars>
      </dgm:prSet>
      <dgm:spPr/>
    </dgm:pt>
    <dgm:pt modelId="{C6982020-EB41-7D46-8A68-9176EABC0A31}" type="pres">
      <dgm:prSet presAssocID="{FA8D20DB-A59E-254F-B3B2-3260EF790E16}" presName="invisiNode" presStyleLbl="node1" presStyleIdx="2" presStyleCnt="4"/>
      <dgm:spPr/>
    </dgm:pt>
    <dgm:pt modelId="{3EE772DE-64CA-CC41-8AB2-C592B6264639}" type="pres">
      <dgm:prSet presAssocID="{FA8D20DB-A59E-254F-B3B2-3260EF790E16}"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 modelId="{846A82BF-4CCB-E647-99DF-EE1261413246}" type="pres">
      <dgm:prSet presAssocID="{35ED2A3E-BA06-F249-91D3-4E2B52EC957A}" presName="sibTrans" presStyleLbl="sibTrans2D1" presStyleIdx="0" presStyleCnt="0"/>
      <dgm:spPr/>
    </dgm:pt>
    <dgm:pt modelId="{27215859-1C61-9845-9AB8-3BC0330435E3}" type="pres">
      <dgm:prSet presAssocID="{0A5D3402-DD61-7E4E-A8D7-480CF030F8CC}" presName="compNode" presStyleCnt="0"/>
      <dgm:spPr/>
    </dgm:pt>
    <dgm:pt modelId="{46616357-1B70-CE42-A16D-7B7D2B1244DB}" type="pres">
      <dgm:prSet presAssocID="{0A5D3402-DD61-7E4E-A8D7-480CF030F8CC}" presName="node" presStyleLbl="node1" presStyleIdx="3" presStyleCnt="4" custScaleY="106237">
        <dgm:presLayoutVars>
          <dgm:bulletEnabled val="1"/>
        </dgm:presLayoutVars>
      </dgm:prSet>
      <dgm:spPr/>
    </dgm:pt>
    <dgm:pt modelId="{53A17EA4-4836-814C-BF7B-EAD998713EA2}" type="pres">
      <dgm:prSet presAssocID="{0A5D3402-DD61-7E4E-A8D7-480CF030F8CC}" presName="invisiNode" presStyleLbl="node1" presStyleIdx="3" presStyleCnt="4"/>
      <dgm:spPr/>
    </dgm:pt>
    <dgm:pt modelId="{A1C63C10-4ADF-EA4A-94BF-0865C0826F51}" type="pres">
      <dgm:prSet presAssocID="{0A5D3402-DD61-7E4E-A8D7-480CF030F8CC}"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Lst>
  <dgm:cxnLst>
    <dgm:cxn modelId="{41CDB218-2DAB-0749-981C-562A096AF78C}" type="presOf" srcId="{E92D0630-3738-A846-A066-C10FC5721CBA}" destId="{1E080509-2558-EB48-A863-0307839A11DB}" srcOrd="0" destOrd="0" presId="urn:microsoft.com/office/officeart/2005/8/layout/pList2"/>
    <dgm:cxn modelId="{92193F3B-5610-7846-8157-3E4A44C8EE7A}" type="presOf" srcId="{824D0342-BB29-9D45-BAAE-EDB158E2E188}" destId="{D7399AE9-52F7-B543-B6A0-D72A0F4D9536}" srcOrd="0" destOrd="0" presId="urn:microsoft.com/office/officeart/2005/8/layout/pList2"/>
    <dgm:cxn modelId="{BC478C4B-83AF-4A49-A350-9AC25E642FF6}" type="presOf" srcId="{92FC7BF2-2302-3146-B03B-3F5033BDE727}" destId="{166685D1-69D2-9C40-85F0-DC4342E8BDB9}" srcOrd="0" destOrd="0" presId="urn:microsoft.com/office/officeart/2005/8/layout/pList2"/>
    <dgm:cxn modelId="{D147264F-D5BA-4448-BC7A-052A85BCCFD9}" type="presOf" srcId="{0A5D3402-DD61-7E4E-A8D7-480CF030F8CC}" destId="{46616357-1B70-CE42-A16D-7B7D2B1244DB}" srcOrd="0" destOrd="0" presId="urn:microsoft.com/office/officeart/2005/8/layout/pList2"/>
    <dgm:cxn modelId="{9F283393-CB5A-C949-AFCC-BA3744600771}" type="presOf" srcId="{FA8D20DB-A59E-254F-B3B2-3260EF790E16}" destId="{78FC2C02-6FF2-B74C-ACD9-30EBD6BB49B5}" srcOrd="0" destOrd="0" presId="urn:microsoft.com/office/officeart/2005/8/layout/pList2"/>
    <dgm:cxn modelId="{3581D8A4-757A-764A-A8C7-641B64183124}" srcId="{824D0342-BB29-9D45-BAAE-EDB158E2E188}" destId="{2D252549-61DB-684D-BBB8-C0764DC0065C}" srcOrd="1" destOrd="0" parTransId="{72548384-7E72-0341-8E2D-2CE0C36A1A83}" sibTransId="{92FC7BF2-2302-3146-B03B-3F5033BDE727}"/>
    <dgm:cxn modelId="{2584BBBE-D96E-D540-864A-2CE40726CF50}" srcId="{824D0342-BB29-9D45-BAAE-EDB158E2E188}" destId="{0A5D3402-DD61-7E4E-A8D7-480CF030F8CC}" srcOrd="3" destOrd="0" parTransId="{336AB9A2-3BDB-0843-B29F-73F428C8C95C}" sibTransId="{EB40482C-2C22-6541-B0D0-C5E6C38C0D33}"/>
    <dgm:cxn modelId="{3BA9D1C7-DC55-2B4A-8763-5A94D73BFBB8}" srcId="{824D0342-BB29-9D45-BAAE-EDB158E2E188}" destId="{FA8D20DB-A59E-254F-B3B2-3260EF790E16}" srcOrd="2" destOrd="0" parTransId="{9B9A3194-88FA-4F44-A750-7EE618493D8D}" sibTransId="{35ED2A3E-BA06-F249-91D3-4E2B52EC957A}"/>
    <dgm:cxn modelId="{EF0BFED8-6A26-1C4F-A6C2-920390DFE415}" type="presOf" srcId="{35ED2A3E-BA06-F249-91D3-4E2B52EC957A}" destId="{846A82BF-4CCB-E647-99DF-EE1261413246}" srcOrd="0" destOrd="0" presId="urn:microsoft.com/office/officeart/2005/8/layout/pList2"/>
    <dgm:cxn modelId="{DDD34DE1-A0E1-5F4E-8070-82D14A6159A9}" type="presOf" srcId="{2D252549-61DB-684D-BBB8-C0764DC0065C}" destId="{6151DE57-7996-C849-A9A0-B0FBEC7AD901}" srcOrd="0" destOrd="0" presId="urn:microsoft.com/office/officeart/2005/8/layout/pList2"/>
    <dgm:cxn modelId="{3E4415E5-DAFE-5F43-A3E5-7562B47D3990}" type="presOf" srcId="{2D02B979-D9DB-C547-9BED-A6322BC139F6}" destId="{2BA3683C-92F5-9E44-88F8-4F2BFEEA3CB9}" srcOrd="0" destOrd="0" presId="urn:microsoft.com/office/officeart/2005/8/layout/pList2"/>
    <dgm:cxn modelId="{E37AB8E9-C44C-B143-8DC9-7E1B4C5B3EDE}" srcId="{824D0342-BB29-9D45-BAAE-EDB158E2E188}" destId="{2D02B979-D9DB-C547-9BED-A6322BC139F6}" srcOrd="0" destOrd="0" parTransId="{ADEEDAAC-1642-2E41-8AF9-F9213FC040F5}" sibTransId="{E92D0630-3738-A846-A066-C10FC5721CBA}"/>
    <dgm:cxn modelId="{57EEA637-2EAD-BC49-8D3A-50035581068C}" type="presParOf" srcId="{D7399AE9-52F7-B543-B6A0-D72A0F4D9536}" destId="{37673857-DD8B-E546-A044-8814A77A1CDC}" srcOrd="0" destOrd="0" presId="urn:microsoft.com/office/officeart/2005/8/layout/pList2"/>
    <dgm:cxn modelId="{81013B96-CF0B-8444-B84A-BA783F7594C3}" type="presParOf" srcId="{D7399AE9-52F7-B543-B6A0-D72A0F4D9536}" destId="{87CFC810-B2B6-B44C-A628-EAE5C0008038}" srcOrd="1" destOrd="0" presId="urn:microsoft.com/office/officeart/2005/8/layout/pList2"/>
    <dgm:cxn modelId="{A88501ED-9B52-364C-B2C7-DDF0B863BA6D}" type="presParOf" srcId="{87CFC810-B2B6-B44C-A628-EAE5C0008038}" destId="{9F201767-5A5F-FB45-AD20-9392C53A4078}" srcOrd="0" destOrd="0" presId="urn:microsoft.com/office/officeart/2005/8/layout/pList2"/>
    <dgm:cxn modelId="{3C9310A6-2BB1-BD47-AF01-4EA9C0BA05CD}" type="presParOf" srcId="{9F201767-5A5F-FB45-AD20-9392C53A4078}" destId="{2BA3683C-92F5-9E44-88F8-4F2BFEEA3CB9}" srcOrd="0" destOrd="0" presId="urn:microsoft.com/office/officeart/2005/8/layout/pList2"/>
    <dgm:cxn modelId="{595695F5-C593-E544-9E41-F596909E922D}" type="presParOf" srcId="{9F201767-5A5F-FB45-AD20-9392C53A4078}" destId="{EF4F569A-60C5-4448-A826-523F966300B4}" srcOrd="1" destOrd="0" presId="urn:microsoft.com/office/officeart/2005/8/layout/pList2"/>
    <dgm:cxn modelId="{F9B750DB-38DC-E042-81FB-B706C3BBA6EA}" type="presParOf" srcId="{9F201767-5A5F-FB45-AD20-9392C53A4078}" destId="{C43CC6F1-DEAC-4D47-9FE0-9C03EE9BF5E6}" srcOrd="2" destOrd="0" presId="urn:microsoft.com/office/officeart/2005/8/layout/pList2"/>
    <dgm:cxn modelId="{43AE29BE-8535-2049-A012-8D29EDBE8AE0}" type="presParOf" srcId="{87CFC810-B2B6-B44C-A628-EAE5C0008038}" destId="{1E080509-2558-EB48-A863-0307839A11DB}" srcOrd="1" destOrd="0" presId="urn:microsoft.com/office/officeart/2005/8/layout/pList2"/>
    <dgm:cxn modelId="{B3C94B9F-B9DD-214E-94C3-22F26085B6DF}" type="presParOf" srcId="{87CFC810-B2B6-B44C-A628-EAE5C0008038}" destId="{F55CE40E-D6EE-9D46-9247-2A15DE83A938}" srcOrd="2" destOrd="0" presId="urn:microsoft.com/office/officeart/2005/8/layout/pList2"/>
    <dgm:cxn modelId="{1ACBCC83-4105-9349-A1AC-198DF033723A}" type="presParOf" srcId="{F55CE40E-D6EE-9D46-9247-2A15DE83A938}" destId="{6151DE57-7996-C849-A9A0-B0FBEC7AD901}" srcOrd="0" destOrd="0" presId="urn:microsoft.com/office/officeart/2005/8/layout/pList2"/>
    <dgm:cxn modelId="{357F76AA-1708-D640-819F-8D2AAD8456A8}" type="presParOf" srcId="{F55CE40E-D6EE-9D46-9247-2A15DE83A938}" destId="{99D82465-1D8B-7843-860F-4D9691F69FB8}" srcOrd="1" destOrd="0" presId="urn:microsoft.com/office/officeart/2005/8/layout/pList2"/>
    <dgm:cxn modelId="{5DE4BC6F-0C58-4546-B354-0CFFD07520B5}" type="presParOf" srcId="{F55CE40E-D6EE-9D46-9247-2A15DE83A938}" destId="{E709ADB7-4461-DB46-9730-2AAB70415427}" srcOrd="2" destOrd="0" presId="urn:microsoft.com/office/officeart/2005/8/layout/pList2"/>
    <dgm:cxn modelId="{3BA044FF-4CF6-6944-8D5A-682FC980CFFC}" type="presParOf" srcId="{87CFC810-B2B6-B44C-A628-EAE5C0008038}" destId="{166685D1-69D2-9C40-85F0-DC4342E8BDB9}" srcOrd="3" destOrd="0" presId="urn:microsoft.com/office/officeart/2005/8/layout/pList2"/>
    <dgm:cxn modelId="{2F9FECDE-0709-0046-8DE7-303A68CE4953}" type="presParOf" srcId="{87CFC810-B2B6-B44C-A628-EAE5C0008038}" destId="{F4101DE2-7E04-904F-B97A-6848784C6BC1}" srcOrd="4" destOrd="0" presId="urn:microsoft.com/office/officeart/2005/8/layout/pList2"/>
    <dgm:cxn modelId="{EB24FCB1-5600-DE46-811A-0138D1A43AAE}" type="presParOf" srcId="{F4101DE2-7E04-904F-B97A-6848784C6BC1}" destId="{78FC2C02-6FF2-B74C-ACD9-30EBD6BB49B5}" srcOrd="0" destOrd="0" presId="urn:microsoft.com/office/officeart/2005/8/layout/pList2"/>
    <dgm:cxn modelId="{3B025DCF-BE49-AE48-9013-C2B07881AF5E}" type="presParOf" srcId="{F4101DE2-7E04-904F-B97A-6848784C6BC1}" destId="{C6982020-EB41-7D46-8A68-9176EABC0A31}" srcOrd="1" destOrd="0" presId="urn:microsoft.com/office/officeart/2005/8/layout/pList2"/>
    <dgm:cxn modelId="{00CA18A2-72F1-7446-AAFE-915217DF0D16}" type="presParOf" srcId="{F4101DE2-7E04-904F-B97A-6848784C6BC1}" destId="{3EE772DE-64CA-CC41-8AB2-C592B6264639}" srcOrd="2" destOrd="0" presId="urn:microsoft.com/office/officeart/2005/8/layout/pList2"/>
    <dgm:cxn modelId="{5820FA20-9034-9E4D-8A85-55DFAEF13D8B}" type="presParOf" srcId="{87CFC810-B2B6-B44C-A628-EAE5C0008038}" destId="{846A82BF-4CCB-E647-99DF-EE1261413246}" srcOrd="5" destOrd="0" presId="urn:microsoft.com/office/officeart/2005/8/layout/pList2"/>
    <dgm:cxn modelId="{C6C26B3A-444E-F847-A514-EFA4C56496C0}" type="presParOf" srcId="{87CFC810-B2B6-B44C-A628-EAE5C0008038}" destId="{27215859-1C61-9845-9AB8-3BC0330435E3}" srcOrd="6" destOrd="0" presId="urn:microsoft.com/office/officeart/2005/8/layout/pList2"/>
    <dgm:cxn modelId="{AFEBD04A-AA1F-F94C-BD99-CFF5DAE99959}" type="presParOf" srcId="{27215859-1C61-9845-9AB8-3BC0330435E3}" destId="{46616357-1B70-CE42-A16D-7B7D2B1244DB}" srcOrd="0" destOrd="0" presId="urn:microsoft.com/office/officeart/2005/8/layout/pList2"/>
    <dgm:cxn modelId="{ED340F33-B43F-D444-801C-AECE41538A33}" type="presParOf" srcId="{27215859-1C61-9845-9AB8-3BC0330435E3}" destId="{53A17EA4-4836-814C-BF7B-EAD998713EA2}" srcOrd="1" destOrd="0" presId="urn:microsoft.com/office/officeart/2005/8/layout/pList2"/>
    <dgm:cxn modelId="{988459F7-6B03-2343-B23F-72D84697B904}" type="presParOf" srcId="{27215859-1C61-9845-9AB8-3BC0330435E3}" destId="{A1C63C10-4ADF-EA4A-94BF-0865C0826F5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73857-DD8B-E546-A044-8814A77A1CDC}">
      <dsp:nvSpPr>
        <dsp:cNvPr id="0" name=""/>
        <dsp:cNvSpPr/>
      </dsp:nvSpPr>
      <dsp:spPr>
        <a:xfrm>
          <a:off x="0" y="0"/>
          <a:ext cx="9315554" cy="232047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3CC6F1-DEAC-4D47-9FE0-9C03EE9BF5E6}">
      <dsp:nvSpPr>
        <dsp:cNvPr id="0" name=""/>
        <dsp:cNvSpPr/>
      </dsp:nvSpPr>
      <dsp:spPr>
        <a:xfrm>
          <a:off x="282032" y="243442"/>
          <a:ext cx="2035230" cy="170168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A3683C-92F5-9E44-88F8-4F2BFEEA3CB9}">
      <dsp:nvSpPr>
        <dsp:cNvPr id="0" name=""/>
        <dsp:cNvSpPr/>
      </dsp:nvSpPr>
      <dsp:spPr>
        <a:xfrm rot="10800000">
          <a:off x="282032" y="2122613"/>
          <a:ext cx="2035230" cy="309995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Training</a:t>
          </a:r>
        </a:p>
        <a:p>
          <a:pPr marL="0" lvl="0" indent="0" algn="ctr" defTabSz="444500">
            <a:lnSpc>
              <a:spcPct val="90000"/>
            </a:lnSpc>
            <a:spcBef>
              <a:spcPct val="0"/>
            </a:spcBef>
            <a:spcAft>
              <a:spcPct val="35000"/>
            </a:spcAft>
            <a:buNone/>
          </a:pPr>
          <a:r>
            <a:rPr lang="en-US" sz="1000" kern="1200" dirty="0"/>
            <a:t>Parties</a:t>
          </a:r>
        </a:p>
        <a:p>
          <a:pPr marL="0" lvl="0" indent="0" algn="ctr" defTabSz="444500">
            <a:lnSpc>
              <a:spcPct val="90000"/>
            </a:lnSpc>
            <a:spcBef>
              <a:spcPct val="0"/>
            </a:spcBef>
            <a:spcAft>
              <a:spcPct val="35000"/>
            </a:spcAft>
            <a:buNone/>
          </a:pPr>
          <a:r>
            <a:rPr lang="en-US" sz="1000" kern="1200" dirty="0"/>
            <a:t>Dance &amp; Fitness</a:t>
          </a:r>
        </a:p>
        <a:p>
          <a:pPr marL="0" lvl="0" indent="0" algn="ctr" defTabSz="444500">
            <a:lnSpc>
              <a:spcPct val="90000"/>
            </a:lnSpc>
            <a:spcBef>
              <a:spcPct val="0"/>
            </a:spcBef>
            <a:spcAft>
              <a:spcPct val="35000"/>
            </a:spcAft>
            <a:buNone/>
          </a:pPr>
          <a:r>
            <a:rPr lang="en-US" sz="1000" kern="1200" dirty="0"/>
            <a:t>Friendship Clubs</a:t>
          </a:r>
        </a:p>
        <a:p>
          <a:pPr marL="0" lvl="0" indent="0" algn="ctr" defTabSz="444500">
            <a:lnSpc>
              <a:spcPct val="90000"/>
            </a:lnSpc>
            <a:spcBef>
              <a:spcPct val="0"/>
            </a:spcBef>
            <a:spcAft>
              <a:spcPct val="35000"/>
            </a:spcAft>
            <a:buNone/>
          </a:pPr>
          <a:r>
            <a:rPr lang="en-US" sz="1000" kern="1200" dirty="0"/>
            <a:t>Art &amp; Craft</a:t>
          </a:r>
        </a:p>
        <a:p>
          <a:pPr marL="0" lvl="0" indent="0" algn="ctr" defTabSz="444500">
            <a:lnSpc>
              <a:spcPct val="90000"/>
            </a:lnSpc>
            <a:spcBef>
              <a:spcPct val="0"/>
            </a:spcBef>
            <a:spcAft>
              <a:spcPct val="35000"/>
            </a:spcAft>
            <a:buNone/>
          </a:pPr>
          <a:r>
            <a:rPr lang="en-US" sz="1000" kern="1200" dirty="0"/>
            <a:t>Music</a:t>
          </a:r>
        </a:p>
        <a:p>
          <a:pPr marL="0" lvl="0" indent="0" algn="ctr" defTabSz="444500">
            <a:lnSpc>
              <a:spcPct val="90000"/>
            </a:lnSpc>
            <a:spcBef>
              <a:spcPct val="0"/>
            </a:spcBef>
            <a:spcAft>
              <a:spcPct val="35000"/>
            </a:spcAft>
            <a:buNone/>
          </a:pPr>
          <a:r>
            <a:rPr lang="en-US" sz="1000" kern="1200" dirty="0"/>
            <a:t>Snooker / Pool</a:t>
          </a:r>
        </a:p>
        <a:p>
          <a:pPr marL="0" lvl="0" indent="0" algn="ctr" defTabSz="444500">
            <a:lnSpc>
              <a:spcPct val="90000"/>
            </a:lnSpc>
            <a:spcBef>
              <a:spcPct val="0"/>
            </a:spcBef>
            <a:spcAft>
              <a:spcPct val="35000"/>
            </a:spcAft>
            <a:buNone/>
          </a:pPr>
          <a:r>
            <a:rPr lang="en-US" sz="1000" kern="1200" dirty="0"/>
            <a:t>Training kitchen</a:t>
          </a:r>
        </a:p>
        <a:p>
          <a:pPr marL="0" lvl="0" indent="0" algn="ctr" defTabSz="444500">
            <a:lnSpc>
              <a:spcPct val="90000"/>
            </a:lnSpc>
            <a:spcBef>
              <a:spcPct val="0"/>
            </a:spcBef>
            <a:spcAft>
              <a:spcPct val="35000"/>
            </a:spcAft>
            <a:buNone/>
          </a:pPr>
          <a:r>
            <a:rPr lang="en-US" sz="1000" kern="1200" dirty="0"/>
            <a:t>Connect hubs</a:t>
          </a:r>
        </a:p>
        <a:p>
          <a:pPr marL="0" lvl="0" indent="0" algn="ctr" defTabSz="444500">
            <a:lnSpc>
              <a:spcPct val="90000"/>
            </a:lnSpc>
            <a:spcBef>
              <a:spcPct val="0"/>
            </a:spcBef>
            <a:spcAft>
              <a:spcPct val="35000"/>
            </a:spcAft>
            <a:buNone/>
          </a:pPr>
          <a:r>
            <a:rPr lang="en-US" sz="1000" kern="1200" dirty="0"/>
            <a:t>DIY and repairs</a:t>
          </a:r>
        </a:p>
        <a:p>
          <a:pPr marL="0" lvl="0" indent="0" algn="ctr" defTabSz="444500">
            <a:lnSpc>
              <a:spcPct val="90000"/>
            </a:lnSpc>
            <a:spcBef>
              <a:spcPct val="0"/>
            </a:spcBef>
            <a:spcAft>
              <a:spcPct val="35000"/>
            </a:spcAft>
            <a:buNone/>
          </a:pPr>
          <a:r>
            <a:rPr lang="en-US" sz="1000" kern="1200" dirty="0"/>
            <a:t>Garden maintenance</a:t>
          </a:r>
        </a:p>
        <a:p>
          <a:pPr marL="0" lvl="0" indent="0" algn="ctr" defTabSz="444500">
            <a:lnSpc>
              <a:spcPct val="90000"/>
            </a:lnSpc>
            <a:spcBef>
              <a:spcPct val="0"/>
            </a:spcBef>
            <a:spcAft>
              <a:spcPct val="35000"/>
            </a:spcAft>
            <a:buNone/>
          </a:pPr>
          <a:r>
            <a:rPr lang="en-US" sz="1000" kern="1200" dirty="0"/>
            <a:t>IT skills</a:t>
          </a:r>
        </a:p>
      </dsp:txBody>
      <dsp:txXfrm rot="10800000">
        <a:off x="344622" y="2122613"/>
        <a:ext cx="1910050" cy="3037366"/>
      </dsp:txXfrm>
    </dsp:sp>
    <dsp:sp modelId="{E709ADB7-4461-DB46-9730-2AAB70415427}">
      <dsp:nvSpPr>
        <dsp:cNvPr id="0" name=""/>
        <dsp:cNvSpPr/>
      </dsp:nvSpPr>
      <dsp:spPr>
        <a:xfrm>
          <a:off x="2520785" y="248682"/>
          <a:ext cx="2035230" cy="170168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51DE57-7996-C849-A9A0-B0FBEC7AD901}">
      <dsp:nvSpPr>
        <dsp:cNvPr id="0" name=""/>
        <dsp:cNvSpPr/>
      </dsp:nvSpPr>
      <dsp:spPr>
        <a:xfrm rot="10800000">
          <a:off x="2520785" y="2138333"/>
          <a:ext cx="2035230" cy="3078997"/>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Walking in the Woods</a:t>
          </a:r>
        </a:p>
        <a:p>
          <a:pPr marL="0" lvl="0" indent="0" algn="ctr" defTabSz="444500">
            <a:lnSpc>
              <a:spcPct val="90000"/>
            </a:lnSpc>
            <a:spcBef>
              <a:spcPct val="0"/>
            </a:spcBef>
            <a:spcAft>
              <a:spcPct val="35000"/>
            </a:spcAft>
            <a:buNone/>
          </a:pPr>
          <a:r>
            <a:rPr lang="en-US" sz="1000" kern="1200" dirty="0"/>
            <a:t>Mindfulness activities</a:t>
          </a:r>
        </a:p>
        <a:p>
          <a:pPr marL="0" lvl="0" indent="0" algn="ctr" defTabSz="444500">
            <a:lnSpc>
              <a:spcPct val="90000"/>
            </a:lnSpc>
            <a:spcBef>
              <a:spcPct val="0"/>
            </a:spcBef>
            <a:spcAft>
              <a:spcPct val="35000"/>
            </a:spcAft>
            <a:buNone/>
          </a:pPr>
          <a:r>
            <a:rPr lang="en-US" sz="1000" kern="1200" dirty="0"/>
            <a:t>Gardening and Horticulture</a:t>
          </a:r>
        </a:p>
        <a:p>
          <a:pPr marL="0" lvl="0" indent="0" algn="ctr" defTabSz="444500">
            <a:lnSpc>
              <a:spcPct val="90000"/>
            </a:lnSpc>
            <a:spcBef>
              <a:spcPct val="0"/>
            </a:spcBef>
            <a:spcAft>
              <a:spcPct val="35000"/>
            </a:spcAft>
            <a:buNone/>
          </a:pPr>
          <a:r>
            <a:rPr lang="en-US" sz="1000" kern="1200" dirty="0"/>
            <a:t>Sensory gardens</a:t>
          </a:r>
        </a:p>
        <a:p>
          <a:pPr marL="0" lvl="0" indent="0" algn="ctr" defTabSz="444500">
            <a:lnSpc>
              <a:spcPct val="90000"/>
            </a:lnSpc>
            <a:spcBef>
              <a:spcPct val="0"/>
            </a:spcBef>
            <a:spcAft>
              <a:spcPct val="35000"/>
            </a:spcAft>
            <a:buNone/>
          </a:pPr>
          <a:r>
            <a:rPr lang="en-US" sz="1000" kern="1200" dirty="0"/>
            <a:t>Outdoor sports and games</a:t>
          </a:r>
        </a:p>
        <a:p>
          <a:pPr marL="0" lvl="0" indent="0" algn="ctr" defTabSz="444500">
            <a:lnSpc>
              <a:spcPct val="90000"/>
            </a:lnSpc>
            <a:spcBef>
              <a:spcPct val="0"/>
            </a:spcBef>
            <a:spcAft>
              <a:spcPct val="35000"/>
            </a:spcAft>
            <a:buNone/>
          </a:pPr>
          <a:r>
            <a:rPr lang="en-US" sz="1000" kern="1200" dirty="0"/>
            <a:t>Design outdoor spaces</a:t>
          </a:r>
        </a:p>
        <a:p>
          <a:pPr marL="0" lvl="0" indent="0" algn="ctr" defTabSz="444500">
            <a:lnSpc>
              <a:spcPct val="90000"/>
            </a:lnSpc>
            <a:spcBef>
              <a:spcPct val="0"/>
            </a:spcBef>
            <a:spcAft>
              <a:spcPct val="35000"/>
            </a:spcAft>
            <a:buNone/>
          </a:pPr>
          <a:r>
            <a:rPr lang="en-US" sz="1000" kern="1200" dirty="0"/>
            <a:t>Litter pick up in parks</a:t>
          </a:r>
        </a:p>
        <a:p>
          <a:pPr marL="0" lvl="0" indent="0" algn="ctr" defTabSz="444500">
            <a:lnSpc>
              <a:spcPct val="90000"/>
            </a:lnSpc>
            <a:spcBef>
              <a:spcPct val="0"/>
            </a:spcBef>
            <a:spcAft>
              <a:spcPct val="35000"/>
            </a:spcAft>
            <a:buNone/>
          </a:pPr>
          <a:r>
            <a:rPr lang="en-US" sz="1000" kern="1200" dirty="0"/>
            <a:t>Footpath maintenance</a:t>
          </a:r>
        </a:p>
        <a:p>
          <a:pPr marL="0" lvl="0" indent="0" algn="ctr" defTabSz="444500">
            <a:lnSpc>
              <a:spcPct val="90000"/>
            </a:lnSpc>
            <a:spcBef>
              <a:spcPct val="0"/>
            </a:spcBef>
            <a:spcAft>
              <a:spcPct val="35000"/>
            </a:spcAft>
            <a:buNone/>
          </a:pPr>
          <a:r>
            <a:rPr lang="en-US" sz="1000" kern="1200" dirty="0"/>
            <a:t>Bird feeders</a:t>
          </a:r>
        </a:p>
        <a:p>
          <a:pPr marL="0" lvl="0" indent="0" algn="ctr" defTabSz="444500">
            <a:lnSpc>
              <a:spcPct val="90000"/>
            </a:lnSpc>
            <a:spcBef>
              <a:spcPct val="0"/>
            </a:spcBef>
            <a:spcAft>
              <a:spcPct val="35000"/>
            </a:spcAft>
            <a:buNone/>
          </a:pPr>
          <a:r>
            <a:rPr lang="en-US" sz="1000" kern="1200" dirty="0"/>
            <a:t>Opportunities to work/volunteer</a:t>
          </a:r>
        </a:p>
      </dsp:txBody>
      <dsp:txXfrm rot="10800000">
        <a:off x="2583375" y="2138333"/>
        <a:ext cx="1910050" cy="3016407"/>
      </dsp:txXfrm>
    </dsp:sp>
    <dsp:sp modelId="{3EE772DE-64CA-CC41-8AB2-C592B6264639}">
      <dsp:nvSpPr>
        <dsp:cNvPr id="0" name=""/>
        <dsp:cNvSpPr/>
      </dsp:nvSpPr>
      <dsp:spPr>
        <a:xfrm>
          <a:off x="4759538" y="267237"/>
          <a:ext cx="2035230" cy="170168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FC2C02-6FF2-B74C-ACD9-30EBD6BB49B5}">
      <dsp:nvSpPr>
        <dsp:cNvPr id="0" name=""/>
        <dsp:cNvSpPr/>
      </dsp:nvSpPr>
      <dsp:spPr>
        <a:xfrm rot="10800000">
          <a:off x="4759538" y="2193999"/>
          <a:ext cx="2035230" cy="300477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Choir</a:t>
          </a:r>
        </a:p>
        <a:p>
          <a:pPr marL="0" lvl="0" indent="0" algn="ctr" defTabSz="444500">
            <a:lnSpc>
              <a:spcPct val="90000"/>
            </a:lnSpc>
            <a:spcBef>
              <a:spcPct val="0"/>
            </a:spcBef>
            <a:spcAft>
              <a:spcPct val="35000"/>
            </a:spcAft>
            <a:buNone/>
          </a:pPr>
          <a:r>
            <a:rPr lang="en-US" sz="1000" kern="1200" dirty="0"/>
            <a:t>Touch Trust</a:t>
          </a:r>
        </a:p>
        <a:p>
          <a:pPr marL="0" lvl="0" indent="0" algn="ctr" defTabSz="444500">
            <a:lnSpc>
              <a:spcPct val="90000"/>
            </a:lnSpc>
            <a:spcBef>
              <a:spcPct val="0"/>
            </a:spcBef>
            <a:spcAft>
              <a:spcPct val="35000"/>
            </a:spcAft>
            <a:buNone/>
          </a:pPr>
          <a:r>
            <a:rPr lang="en-US" sz="1000" kern="1200" dirty="0"/>
            <a:t>Zumba</a:t>
          </a:r>
        </a:p>
        <a:p>
          <a:pPr marL="0" lvl="0" indent="0" algn="ctr" defTabSz="444500">
            <a:lnSpc>
              <a:spcPct val="90000"/>
            </a:lnSpc>
            <a:spcBef>
              <a:spcPct val="0"/>
            </a:spcBef>
            <a:spcAft>
              <a:spcPct val="35000"/>
            </a:spcAft>
            <a:buNone/>
          </a:pPr>
          <a:r>
            <a:rPr lang="en-US" sz="1000" kern="1200" dirty="0"/>
            <a:t>Kickboxing</a:t>
          </a:r>
        </a:p>
        <a:p>
          <a:pPr marL="0" lvl="0" indent="0" algn="ctr" defTabSz="444500">
            <a:lnSpc>
              <a:spcPct val="90000"/>
            </a:lnSpc>
            <a:spcBef>
              <a:spcPct val="0"/>
            </a:spcBef>
            <a:spcAft>
              <a:spcPct val="35000"/>
            </a:spcAft>
            <a:buNone/>
          </a:pPr>
          <a:r>
            <a:rPr lang="en-US" sz="1000" kern="1200" dirty="0"/>
            <a:t>Card-making</a:t>
          </a:r>
        </a:p>
        <a:p>
          <a:pPr marL="0" lvl="0" indent="0" algn="ctr" defTabSz="444500">
            <a:lnSpc>
              <a:spcPct val="90000"/>
            </a:lnSpc>
            <a:spcBef>
              <a:spcPct val="0"/>
            </a:spcBef>
            <a:spcAft>
              <a:spcPct val="35000"/>
            </a:spcAft>
            <a:buNone/>
          </a:pPr>
          <a:r>
            <a:rPr lang="en-US" sz="1000" kern="1200" dirty="0"/>
            <a:t>Crafts / Sewing</a:t>
          </a:r>
        </a:p>
        <a:p>
          <a:pPr marL="0" lvl="0" indent="0" algn="ctr" defTabSz="444500">
            <a:lnSpc>
              <a:spcPct val="90000"/>
            </a:lnSpc>
            <a:spcBef>
              <a:spcPct val="0"/>
            </a:spcBef>
            <a:spcAft>
              <a:spcPct val="35000"/>
            </a:spcAft>
            <a:buNone/>
          </a:pPr>
          <a:r>
            <a:rPr lang="en-US" sz="1000" kern="1200" dirty="0"/>
            <a:t>Dance</a:t>
          </a:r>
        </a:p>
        <a:p>
          <a:pPr marL="0" lvl="0" indent="0" algn="ctr" defTabSz="444500">
            <a:lnSpc>
              <a:spcPct val="90000"/>
            </a:lnSpc>
            <a:spcBef>
              <a:spcPct val="0"/>
            </a:spcBef>
            <a:spcAft>
              <a:spcPct val="35000"/>
            </a:spcAft>
            <a:buNone/>
          </a:pPr>
          <a:r>
            <a:rPr lang="en-US" sz="1000" kern="1200" dirty="0"/>
            <a:t>Healthy cooking</a:t>
          </a:r>
        </a:p>
        <a:p>
          <a:pPr marL="0" lvl="0" indent="0" algn="ctr" defTabSz="444500">
            <a:lnSpc>
              <a:spcPct val="90000"/>
            </a:lnSpc>
            <a:spcBef>
              <a:spcPct val="0"/>
            </a:spcBef>
            <a:spcAft>
              <a:spcPct val="35000"/>
            </a:spcAft>
            <a:buNone/>
          </a:pPr>
          <a:r>
            <a:rPr lang="en-US" sz="1000" kern="1200" dirty="0"/>
            <a:t>Life skills</a:t>
          </a:r>
        </a:p>
        <a:p>
          <a:pPr marL="0" lvl="0" indent="0" algn="ctr" defTabSz="444500">
            <a:lnSpc>
              <a:spcPct val="90000"/>
            </a:lnSpc>
            <a:spcBef>
              <a:spcPct val="0"/>
            </a:spcBef>
            <a:spcAft>
              <a:spcPct val="35000"/>
            </a:spcAft>
            <a:buNone/>
          </a:pPr>
          <a:r>
            <a:rPr lang="en-US" sz="1000" kern="1200" dirty="0"/>
            <a:t>Bus travel training</a:t>
          </a:r>
        </a:p>
        <a:p>
          <a:pPr marL="0" lvl="0" indent="0" algn="ctr" defTabSz="444500">
            <a:lnSpc>
              <a:spcPct val="90000"/>
            </a:lnSpc>
            <a:spcBef>
              <a:spcPct val="0"/>
            </a:spcBef>
            <a:spcAft>
              <a:spcPct val="35000"/>
            </a:spcAft>
            <a:buNone/>
          </a:pPr>
          <a:r>
            <a:rPr lang="en-US" sz="1000" kern="1200" dirty="0"/>
            <a:t>Recycling cafes</a:t>
          </a:r>
        </a:p>
        <a:p>
          <a:pPr marL="0" lvl="0" indent="0" algn="ctr" defTabSz="444500">
            <a:lnSpc>
              <a:spcPct val="90000"/>
            </a:lnSpc>
            <a:spcBef>
              <a:spcPct val="0"/>
            </a:spcBef>
            <a:spcAft>
              <a:spcPct val="35000"/>
            </a:spcAft>
            <a:buNone/>
          </a:pPr>
          <a:r>
            <a:rPr lang="en-US" sz="1000" kern="1200" dirty="0"/>
            <a:t>Fundraising events</a:t>
          </a:r>
        </a:p>
        <a:p>
          <a:pPr marL="0" lvl="0" indent="0" algn="ctr" defTabSz="444500">
            <a:lnSpc>
              <a:spcPct val="90000"/>
            </a:lnSpc>
            <a:spcBef>
              <a:spcPct val="0"/>
            </a:spcBef>
            <a:spcAft>
              <a:spcPct val="35000"/>
            </a:spcAft>
            <a:buNone/>
          </a:pPr>
          <a:r>
            <a:rPr lang="en-US" sz="1000" kern="1200" dirty="0"/>
            <a:t>Interviewing</a:t>
          </a:r>
        </a:p>
      </dsp:txBody>
      <dsp:txXfrm rot="10800000">
        <a:off x="4822128" y="2193999"/>
        <a:ext cx="1910050" cy="2942185"/>
      </dsp:txXfrm>
    </dsp:sp>
    <dsp:sp modelId="{A1C63C10-4ADF-EA4A-94BF-0865C0826F51}">
      <dsp:nvSpPr>
        <dsp:cNvPr id="0" name=""/>
        <dsp:cNvSpPr/>
      </dsp:nvSpPr>
      <dsp:spPr>
        <a:xfrm>
          <a:off x="6998291" y="265174"/>
          <a:ext cx="2035230" cy="170168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616357-1B70-CE42-A16D-7B7D2B1244DB}">
      <dsp:nvSpPr>
        <dsp:cNvPr id="0" name=""/>
        <dsp:cNvSpPr/>
      </dsp:nvSpPr>
      <dsp:spPr>
        <a:xfrm rot="10800000">
          <a:off x="6998291" y="2187809"/>
          <a:ext cx="2035230" cy="3013028"/>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444500">
            <a:lnSpc>
              <a:spcPct val="90000"/>
            </a:lnSpc>
            <a:spcBef>
              <a:spcPct val="0"/>
            </a:spcBef>
            <a:spcAft>
              <a:spcPct val="35000"/>
            </a:spcAft>
            <a:buNone/>
          </a:pPr>
          <a:r>
            <a:rPr lang="en-US" sz="1000" kern="1200" dirty="0"/>
            <a:t>Bingo</a:t>
          </a:r>
        </a:p>
        <a:p>
          <a:pPr marL="0" lvl="0" indent="0" algn="ctr" defTabSz="444500">
            <a:lnSpc>
              <a:spcPct val="90000"/>
            </a:lnSpc>
            <a:spcBef>
              <a:spcPct val="0"/>
            </a:spcBef>
            <a:spcAft>
              <a:spcPct val="35000"/>
            </a:spcAft>
            <a:buNone/>
          </a:pPr>
          <a:r>
            <a:rPr lang="en-US" sz="1000" kern="1200" dirty="0"/>
            <a:t>Quiz night</a:t>
          </a:r>
        </a:p>
        <a:p>
          <a:pPr marL="0" lvl="0" indent="0" algn="ctr" defTabSz="444500">
            <a:lnSpc>
              <a:spcPct val="90000"/>
            </a:lnSpc>
            <a:spcBef>
              <a:spcPct val="0"/>
            </a:spcBef>
            <a:spcAft>
              <a:spcPct val="35000"/>
            </a:spcAft>
            <a:buNone/>
          </a:pPr>
          <a:r>
            <a:rPr lang="en-US" sz="1000" kern="1200" dirty="0"/>
            <a:t>Karaoke</a:t>
          </a:r>
        </a:p>
        <a:p>
          <a:pPr marL="0" lvl="0" indent="0" algn="ctr" defTabSz="444500">
            <a:lnSpc>
              <a:spcPct val="90000"/>
            </a:lnSpc>
            <a:spcBef>
              <a:spcPct val="0"/>
            </a:spcBef>
            <a:spcAft>
              <a:spcPct val="35000"/>
            </a:spcAft>
            <a:buNone/>
          </a:pPr>
          <a:r>
            <a:rPr lang="en-US" sz="1000" kern="1200" dirty="0"/>
            <a:t>Choir</a:t>
          </a:r>
        </a:p>
        <a:p>
          <a:pPr marL="0" lvl="0" indent="0" algn="ctr" defTabSz="444500">
            <a:lnSpc>
              <a:spcPct val="90000"/>
            </a:lnSpc>
            <a:spcBef>
              <a:spcPct val="0"/>
            </a:spcBef>
            <a:spcAft>
              <a:spcPct val="35000"/>
            </a:spcAft>
            <a:buNone/>
          </a:pPr>
          <a:r>
            <a:rPr lang="en-US" sz="1000" kern="1200" dirty="0"/>
            <a:t>Slimming club</a:t>
          </a:r>
        </a:p>
        <a:p>
          <a:pPr marL="0" lvl="0" indent="0" algn="ctr" defTabSz="444500">
            <a:lnSpc>
              <a:spcPct val="90000"/>
            </a:lnSpc>
            <a:spcBef>
              <a:spcPct val="0"/>
            </a:spcBef>
            <a:spcAft>
              <a:spcPct val="35000"/>
            </a:spcAft>
            <a:buNone/>
          </a:pPr>
          <a:r>
            <a:rPr lang="en-US" sz="1000" kern="1200" dirty="0"/>
            <a:t>Coffee morning</a:t>
          </a:r>
        </a:p>
        <a:p>
          <a:pPr marL="0" lvl="0" indent="0" algn="ctr" defTabSz="444500">
            <a:lnSpc>
              <a:spcPct val="90000"/>
            </a:lnSpc>
            <a:spcBef>
              <a:spcPct val="0"/>
            </a:spcBef>
            <a:spcAft>
              <a:spcPct val="35000"/>
            </a:spcAft>
            <a:buNone/>
          </a:pPr>
          <a:r>
            <a:rPr lang="en-US" sz="1000" kern="1200" dirty="0"/>
            <a:t>Cooking classes</a:t>
          </a:r>
        </a:p>
        <a:p>
          <a:pPr marL="0" lvl="0" indent="0" algn="ctr" defTabSz="444500">
            <a:lnSpc>
              <a:spcPct val="90000"/>
            </a:lnSpc>
            <a:spcBef>
              <a:spcPct val="0"/>
            </a:spcBef>
            <a:spcAft>
              <a:spcPct val="35000"/>
            </a:spcAft>
            <a:buNone/>
          </a:pPr>
          <a:r>
            <a:rPr lang="en-US" sz="1000" kern="1200" dirty="0"/>
            <a:t>Learning BSL</a:t>
          </a:r>
        </a:p>
        <a:p>
          <a:pPr marL="0" lvl="0" indent="0" algn="ctr" defTabSz="444500">
            <a:lnSpc>
              <a:spcPct val="90000"/>
            </a:lnSpc>
            <a:spcBef>
              <a:spcPct val="0"/>
            </a:spcBef>
            <a:spcAft>
              <a:spcPct val="35000"/>
            </a:spcAft>
            <a:buNone/>
          </a:pPr>
          <a:r>
            <a:rPr lang="en-US" sz="1000" kern="1200" dirty="0"/>
            <a:t>Digital photography</a:t>
          </a:r>
        </a:p>
        <a:p>
          <a:pPr marL="0" lvl="0" indent="0" algn="ctr" defTabSz="444500">
            <a:lnSpc>
              <a:spcPct val="90000"/>
            </a:lnSpc>
            <a:spcBef>
              <a:spcPct val="0"/>
            </a:spcBef>
            <a:spcAft>
              <a:spcPct val="35000"/>
            </a:spcAft>
            <a:buNone/>
          </a:pPr>
          <a:r>
            <a:rPr lang="en-US" sz="1000" kern="1200" dirty="0"/>
            <a:t>Making videos</a:t>
          </a:r>
        </a:p>
        <a:p>
          <a:pPr marL="0" lvl="0" indent="0" algn="ctr" defTabSz="444500">
            <a:lnSpc>
              <a:spcPct val="90000"/>
            </a:lnSpc>
            <a:spcBef>
              <a:spcPct val="0"/>
            </a:spcBef>
            <a:spcAft>
              <a:spcPct val="35000"/>
            </a:spcAft>
            <a:buNone/>
          </a:pPr>
          <a:r>
            <a:rPr lang="en-US" sz="1000" kern="1200" dirty="0"/>
            <a:t>Training</a:t>
          </a:r>
        </a:p>
      </dsp:txBody>
      <dsp:txXfrm rot="10800000">
        <a:off x="7060881" y="2187809"/>
        <a:ext cx="1910050" cy="295043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F6C7-71AF-4E24-97DB-D2C1B42459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DAEFCE-7C0B-4E1C-8BDB-79901F3FC0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EE3228-B936-42FE-B05A-0018FAD79223}"/>
              </a:ext>
            </a:extLst>
          </p:cNvPr>
          <p:cNvSpPr>
            <a:spLocks noGrp="1"/>
          </p:cNvSpPr>
          <p:nvPr>
            <p:ph type="dt" sz="half" idx="10"/>
          </p:nvPr>
        </p:nvSpPr>
        <p:spPr/>
        <p:txBody>
          <a:bodyPr/>
          <a:lstStyle/>
          <a:p>
            <a:fld id="{D7646ED0-D699-49B7-8DFC-A8A1E8E20569}" type="datetimeFigureOut">
              <a:rPr lang="en-GB" smtClean="0"/>
              <a:t>21/11/2023</a:t>
            </a:fld>
            <a:endParaRPr lang="en-GB"/>
          </a:p>
        </p:txBody>
      </p:sp>
      <p:sp>
        <p:nvSpPr>
          <p:cNvPr id="5" name="Footer Placeholder 4">
            <a:extLst>
              <a:ext uri="{FF2B5EF4-FFF2-40B4-BE49-F238E27FC236}">
                <a16:creationId xmlns:a16="http://schemas.microsoft.com/office/drawing/2014/main" id="{D6D04DC3-1AB8-4ED8-9C8D-91653017AB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90E222-317B-4614-8390-DF7B834518F2}"/>
              </a:ext>
            </a:extLst>
          </p:cNvPr>
          <p:cNvSpPr>
            <a:spLocks noGrp="1"/>
          </p:cNvSpPr>
          <p:nvPr>
            <p:ph type="sldNum" sz="quarter" idx="12"/>
          </p:nvPr>
        </p:nvSpPr>
        <p:spPr/>
        <p:txBody>
          <a:bodyPr/>
          <a:lstStyle/>
          <a:p>
            <a:fld id="{91F457FF-0B95-48E6-AA5F-F7BB5245A2A2}" type="slidenum">
              <a:rPr lang="en-GB" smtClean="0"/>
              <a:t>‹#›</a:t>
            </a:fld>
            <a:endParaRPr lang="en-GB"/>
          </a:p>
        </p:txBody>
      </p:sp>
    </p:spTree>
    <p:extLst>
      <p:ext uri="{BB962C8B-B14F-4D97-AF65-F5344CB8AC3E}">
        <p14:creationId xmlns:p14="http://schemas.microsoft.com/office/powerpoint/2010/main" val="211865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FCEB-11DC-4758-B8A9-C37C25AA3E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FD835B-16C9-46E7-8F81-F1363297E2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26081B-F2ED-4DCB-8CB0-32F103BAA85A}"/>
              </a:ext>
            </a:extLst>
          </p:cNvPr>
          <p:cNvSpPr>
            <a:spLocks noGrp="1"/>
          </p:cNvSpPr>
          <p:nvPr>
            <p:ph type="dt" sz="half" idx="10"/>
          </p:nvPr>
        </p:nvSpPr>
        <p:spPr/>
        <p:txBody>
          <a:bodyPr/>
          <a:lstStyle/>
          <a:p>
            <a:fld id="{D7646ED0-D699-49B7-8DFC-A8A1E8E20569}" type="datetimeFigureOut">
              <a:rPr lang="en-GB" smtClean="0"/>
              <a:t>21/11/2023</a:t>
            </a:fld>
            <a:endParaRPr lang="en-GB"/>
          </a:p>
        </p:txBody>
      </p:sp>
      <p:sp>
        <p:nvSpPr>
          <p:cNvPr id="5" name="Footer Placeholder 4">
            <a:extLst>
              <a:ext uri="{FF2B5EF4-FFF2-40B4-BE49-F238E27FC236}">
                <a16:creationId xmlns:a16="http://schemas.microsoft.com/office/drawing/2014/main" id="{DB74A33F-F00D-49A0-97D7-7332D18844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991B4D-23EA-4BCA-89F9-700909BCBF9A}"/>
              </a:ext>
            </a:extLst>
          </p:cNvPr>
          <p:cNvSpPr>
            <a:spLocks noGrp="1"/>
          </p:cNvSpPr>
          <p:nvPr>
            <p:ph type="sldNum" sz="quarter" idx="12"/>
          </p:nvPr>
        </p:nvSpPr>
        <p:spPr/>
        <p:txBody>
          <a:bodyPr/>
          <a:lstStyle/>
          <a:p>
            <a:fld id="{91F457FF-0B95-48E6-AA5F-F7BB5245A2A2}" type="slidenum">
              <a:rPr lang="en-GB" smtClean="0"/>
              <a:t>‹#›</a:t>
            </a:fld>
            <a:endParaRPr lang="en-GB"/>
          </a:p>
        </p:txBody>
      </p:sp>
    </p:spTree>
    <p:extLst>
      <p:ext uri="{BB962C8B-B14F-4D97-AF65-F5344CB8AC3E}">
        <p14:creationId xmlns:p14="http://schemas.microsoft.com/office/powerpoint/2010/main" val="317810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4E4D6-EEBC-4453-8D6E-D2C958DE17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BFE082-02F3-4C36-9C0A-5BC887F8C2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A71AEA-44F9-4FC0-853A-7BE0C82ACD85}"/>
              </a:ext>
            </a:extLst>
          </p:cNvPr>
          <p:cNvSpPr>
            <a:spLocks noGrp="1"/>
          </p:cNvSpPr>
          <p:nvPr>
            <p:ph type="dt" sz="half" idx="10"/>
          </p:nvPr>
        </p:nvSpPr>
        <p:spPr/>
        <p:txBody>
          <a:bodyPr/>
          <a:lstStyle/>
          <a:p>
            <a:fld id="{D7646ED0-D699-49B7-8DFC-A8A1E8E20569}" type="datetimeFigureOut">
              <a:rPr lang="en-GB" smtClean="0"/>
              <a:t>21/11/2023</a:t>
            </a:fld>
            <a:endParaRPr lang="en-GB"/>
          </a:p>
        </p:txBody>
      </p:sp>
      <p:sp>
        <p:nvSpPr>
          <p:cNvPr id="5" name="Footer Placeholder 4">
            <a:extLst>
              <a:ext uri="{FF2B5EF4-FFF2-40B4-BE49-F238E27FC236}">
                <a16:creationId xmlns:a16="http://schemas.microsoft.com/office/drawing/2014/main" id="{26F5581E-386D-40B1-A8C5-6A41DD78EF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7E1E5F-6126-4782-93BD-9E6EB18D7ED9}"/>
              </a:ext>
            </a:extLst>
          </p:cNvPr>
          <p:cNvSpPr>
            <a:spLocks noGrp="1"/>
          </p:cNvSpPr>
          <p:nvPr>
            <p:ph type="sldNum" sz="quarter" idx="12"/>
          </p:nvPr>
        </p:nvSpPr>
        <p:spPr/>
        <p:txBody>
          <a:bodyPr/>
          <a:lstStyle/>
          <a:p>
            <a:fld id="{91F457FF-0B95-48E6-AA5F-F7BB5245A2A2}" type="slidenum">
              <a:rPr lang="en-GB" smtClean="0"/>
              <a:t>‹#›</a:t>
            </a:fld>
            <a:endParaRPr lang="en-GB"/>
          </a:p>
        </p:txBody>
      </p:sp>
    </p:spTree>
    <p:extLst>
      <p:ext uri="{BB962C8B-B14F-4D97-AF65-F5344CB8AC3E}">
        <p14:creationId xmlns:p14="http://schemas.microsoft.com/office/powerpoint/2010/main" val="336485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600A-FA70-455E-A155-7DF584AE32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061B9D-224A-4F2D-BA90-2D9DA2A8AF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DF0A59-0F80-4720-8501-E0BAA1BEA2A4}"/>
              </a:ext>
            </a:extLst>
          </p:cNvPr>
          <p:cNvSpPr>
            <a:spLocks noGrp="1"/>
          </p:cNvSpPr>
          <p:nvPr>
            <p:ph type="dt" sz="half" idx="10"/>
          </p:nvPr>
        </p:nvSpPr>
        <p:spPr/>
        <p:txBody>
          <a:bodyPr/>
          <a:lstStyle/>
          <a:p>
            <a:fld id="{D7646ED0-D699-49B7-8DFC-A8A1E8E20569}" type="datetimeFigureOut">
              <a:rPr lang="en-GB" smtClean="0"/>
              <a:t>21/11/2023</a:t>
            </a:fld>
            <a:endParaRPr lang="en-GB"/>
          </a:p>
        </p:txBody>
      </p:sp>
      <p:sp>
        <p:nvSpPr>
          <p:cNvPr id="5" name="Footer Placeholder 4">
            <a:extLst>
              <a:ext uri="{FF2B5EF4-FFF2-40B4-BE49-F238E27FC236}">
                <a16:creationId xmlns:a16="http://schemas.microsoft.com/office/drawing/2014/main" id="{4D2C7379-31B7-401D-BD2F-FA7D04DD88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BE805-F37D-48EA-97BF-19D882ED3741}"/>
              </a:ext>
            </a:extLst>
          </p:cNvPr>
          <p:cNvSpPr>
            <a:spLocks noGrp="1"/>
          </p:cNvSpPr>
          <p:nvPr>
            <p:ph type="sldNum" sz="quarter" idx="12"/>
          </p:nvPr>
        </p:nvSpPr>
        <p:spPr/>
        <p:txBody>
          <a:bodyPr/>
          <a:lstStyle/>
          <a:p>
            <a:fld id="{91F457FF-0B95-48E6-AA5F-F7BB5245A2A2}" type="slidenum">
              <a:rPr lang="en-GB" smtClean="0"/>
              <a:t>‹#›</a:t>
            </a:fld>
            <a:endParaRPr lang="en-GB"/>
          </a:p>
        </p:txBody>
      </p:sp>
    </p:spTree>
    <p:extLst>
      <p:ext uri="{BB962C8B-B14F-4D97-AF65-F5344CB8AC3E}">
        <p14:creationId xmlns:p14="http://schemas.microsoft.com/office/powerpoint/2010/main" val="211263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74E2-E7E8-4EF9-988E-39C3BF6F0A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62A9BD-31D1-4DFA-9193-F2CBC4EAC4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666D5C-550C-43A4-852F-B3C1A38AB69F}"/>
              </a:ext>
            </a:extLst>
          </p:cNvPr>
          <p:cNvSpPr>
            <a:spLocks noGrp="1"/>
          </p:cNvSpPr>
          <p:nvPr>
            <p:ph type="dt" sz="half" idx="10"/>
          </p:nvPr>
        </p:nvSpPr>
        <p:spPr/>
        <p:txBody>
          <a:bodyPr/>
          <a:lstStyle/>
          <a:p>
            <a:fld id="{D7646ED0-D699-49B7-8DFC-A8A1E8E20569}" type="datetimeFigureOut">
              <a:rPr lang="en-GB" smtClean="0"/>
              <a:t>21/11/2023</a:t>
            </a:fld>
            <a:endParaRPr lang="en-GB"/>
          </a:p>
        </p:txBody>
      </p:sp>
      <p:sp>
        <p:nvSpPr>
          <p:cNvPr id="5" name="Footer Placeholder 4">
            <a:extLst>
              <a:ext uri="{FF2B5EF4-FFF2-40B4-BE49-F238E27FC236}">
                <a16:creationId xmlns:a16="http://schemas.microsoft.com/office/drawing/2014/main" id="{25F8FEC2-797D-4AB4-8830-A837F0C5A4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B73A95-B9A7-4C9C-BC71-073D261E6D7A}"/>
              </a:ext>
            </a:extLst>
          </p:cNvPr>
          <p:cNvSpPr>
            <a:spLocks noGrp="1"/>
          </p:cNvSpPr>
          <p:nvPr>
            <p:ph type="sldNum" sz="quarter" idx="12"/>
          </p:nvPr>
        </p:nvSpPr>
        <p:spPr/>
        <p:txBody>
          <a:bodyPr/>
          <a:lstStyle/>
          <a:p>
            <a:fld id="{91F457FF-0B95-48E6-AA5F-F7BB5245A2A2}" type="slidenum">
              <a:rPr lang="en-GB" smtClean="0"/>
              <a:t>‹#›</a:t>
            </a:fld>
            <a:endParaRPr lang="en-GB"/>
          </a:p>
        </p:txBody>
      </p:sp>
    </p:spTree>
    <p:extLst>
      <p:ext uri="{BB962C8B-B14F-4D97-AF65-F5344CB8AC3E}">
        <p14:creationId xmlns:p14="http://schemas.microsoft.com/office/powerpoint/2010/main" val="21845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538E-79B2-404E-92E0-F4C4CBFE30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3D26C9-CC98-4064-AB7B-EB42AA62D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CF55E1-EF51-4FD4-B762-C708F81471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83C28A-6588-4705-9701-AE0B9134A47E}"/>
              </a:ext>
            </a:extLst>
          </p:cNvPr>
          <p:cNvSpPr>
            <a:spLocks noGrp="1"/>
          </p:cNvSpPr>
          <p:nvPr>
            <p:ph type="dt" sz="half" idx="10"/>
          </p:nvPr>
        </p:nvSpPr>
        <p:spPr/>
        <p:txBody>
          <a:bodyPr/>
          <a:lstStyle/>
          <a:p>
            <a:fld id="{D7646ED0-D699-49B7-8DFC-A8A1E8E20569}" type="datetimeFigureOut">
              <a:rPr lang="en-GB" smtClean="0"/>
              <a:t>21/11/2023</a:t>
            </a:fld>
            <a:endParaRPr lang="en-GB"/>
          </a:p>
        </p:txBody>
      </p:sp>
      <p:sp>
        <p:nvSpPr>
          <p:cNvPr id="6" name="Footer Placeholder 5">
            <a:extLst>
              <a:ext uri="{FF2B5EF4-FFF2-40B4-BE49-F238E27FC236}">
                <a16:creationId xmlns:a16="http://schemas.microsoft.com/office/drawing/2014/main" id="{2B205FA9-EDC1-40FD-9CF8-E1694D69FE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2DBE4B-7A91-415C-882C-9C677D94E656}"/>
              </a:ext>
            </a:extLst>
          </p:cNvPr>
          <p:cNvSpPr>
            <a:spLocks noGrp="1"/>
          </p:cNvSpPr>
          <p:nvPr>
            <p:ph type="sldNum" sz="quarter" idx="12"/>
          </p:nvPr>
        </p:nvSpPr>
        <p:spPr/>
        <p:txBody>
          <a:bodyPr/>
          <a:lstStyle/>
          <a:p>
            <a:fld id="{91F457FF-0B95-48E6-AA5F-F7BB5245A2A2}" type="slidenum">
              <a:rPr lang="en-GB" smtClean="0"/>
              <a:t>‹#›</a:t>
            </a:fld>
            <a:endParaRPr lang="en-GB"/>
          </a:p>
        </p:txBody>
      </p:sp>
    </p:spTree>
    <p:extLst>
      <p:ext uri="{BB962C8B-B14F-4D97-AF65-F5344CB8AC3E}">
        <p14:creationId xmlns:p14="http://schemas.microsoft.com/office/powerpoint/2010/main" val="274645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3D60-838F-4FD3-926D-20AA602EB4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D0C63D-1470-4146-9D6A-DEF4114B33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E09C88-309C-46A1-B760-078BBFAA41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D59E3C-053D-4FF8-87C3-3341D2A50A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338EDE-2C43-4E58-82E6-190E47E55A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1E3672-A94A-40C6-963B-FDAF61C2CA12}"/>
              </a:ext>
            </a:extLst>
          </p:cNvPr>
          <p:cNvSpPr>
            <a:spLocks noGrp="1"/>
          </p:cNvSpPr>
          <p:nvPr>
            <p:ph type="dt" sz="half" idx="10"/>
          </p:nvPr>
        </p:nvSpPr>
        <p:spPr/>
        <p:txBody>
          <a:bodyPr/>
          <a:lstStyle/>
          <a:p>
            <a:fld id="{D7646ED0-D699-49B7-8DFC-A8A1E8E20569}" type="datetimeFigureOut">
              <a:rPr lang="en-GB" smtClean="0"/>
              <a:t>21/11/2023</a:t>
            </a:fld>
            <a:endParaRPr lang="en-GB"/>
          </a:p>
        </p:txBody>
      </p:sp>
      <p:sp>
        <p:nvSpPr>
          <p:cNvPr id="8" name="Footer Placeholder 7">
            <a:extLst>
              <a:ext uri="{FF2B5EF4-FFF2-40B4-BE49-F238E27FC236}">
                <a16:creationId xmlns:a16="http://schemas.microsoft.com/office/drawing/2014/main" id="{D724EDCC-1510-4CD1-8983-076D8D4767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D87ED3-3FD5-4EAA-8567-7D3C51D8646A}"/>
              </a:ext>
            </a:extLst>
          </p:cNvPr>
          <p:cNvSpPr>
            <a:spLocks noGrp="1"/>
          </p:cNvSpPr>
          <p:nvPr>
            <p:ph type="sldNum" sz="quarter" idx="12"/>
          </p:nvPr>
        </p:nvSpPr>
        <p:spPr/>
        <p:txBody>
          <a:bodyPr/>
          <a:lstStyle/>
          <a:p>
            <a:fld id="{91F457FF-0B95-48E6-AA5F-F7BB5245A2A2}" type="slidenum">
              <a:rPr lang="en-GB" smtClean="0"/>
              <a:t>‹#›</a:t>
            </a:fld>
            <a:endParaRPr lang="en-GB"/>
          </a:p>
        </p:txBody>
      </p:sp>
    </p:spTree>
    <p:extLst>
      <p:ext uri="{BB962C8B-B14F-4D97-AF65-F5344CB8AC3E}">
        <p14:creationId xmlns:p14="http://schemas.microsoft.com/office/powerpoint/2010/main" val="75997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EB49D-5CC4-49ED-8990-B4C104C7AD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09BBD3-7615-4532-BADE-90A9B694009E}"/>
              </a:ext>
            </a:extLst>
          </p:cNvPr>
          <p:cNvSpPr>
            <a:spLocks noGrp="1"/>
          </p:cNvSpPr>
          <p:nvPr>
            <p:ph type="dt" sz="half" idx="10"/>
          </p:nvPr>
        </p:nvSpPr>
        <p:spPr/>
        <p:txBody>
          <a:bodyPr/>
          <a:lstStyle/>
          <a:p>
            <a:fld id="{D7646ED0-D699-49B7-8DFC-A8A1E8E20569}" type="datetimeFigureOut">
              <a:rPr lang="en-GB" smtClean="0"/>
              <a:t>21/11/2023</a:t>
            </a:fld>
            <a:endParaRPr lang="en-GB"/>
          </a:p>
        </p:txBody>
      </p:sp>
      <p:sp>
        <p:nvSpPr>
          <p:cNvPr id="4" name="Footer Placeholder 3">
            <a:extLst>
              <a:ext uri="{FF2B5EF4-FFF2-40B4-BE49-F238E27FC236}">
                <a16:creationId xmlns:a16="http://schemas.microsoft.com/office/drawing/2014/main" id="{39D97F74-BA83-497D-B80B-B6226B49B9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092A0A-2F08-41D1-9BBE-0A51161BB883}"/>
              </a:ext>
            </a:extLst>
          </p:cNvPr>
          <p:cNvSpPr>
            <a:spLocks noGrp="1"/>
          </p:cNvSpPr>
          <p:nvPr>
            <p:ph type="sldNum" sz="quarter" idx="12"/>
          </p:nvPr>
        </p:nvSpPr>
        <p:spPr/>
        <p:txBody>
          <a:bodyPr/>
          <a:lstStyle/>
          <a:p>
            <a:fld id="{91F457FF-0B95-48E6-AA5F-F7BB5245A2A2}" type="slidenum">
              <a:rPr lang="en-GB" smtClean="0"/>
              <a:t>‹#›</a:t>
            </a:fld>
            <a:endParaRPr lang="en-GB"/>
          </a:p>
        </p:txBody>
      </p:sp>
    </p:spTree>
    <p:extLst>
      <p:ext uri="{BB962C8B-B14F-4D97-AF65-F5344CB8AC3E}">
        <p14:creationId xmlns:p14="http://schemas.microsoft.com/office/powerpoint/2010/main" val="343486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19863-EB6D-450D-9235-0394078F7F66}"/>
              </a:ext>
            </a:extLst>
          </p:cNvPr>
          <p:cNvSpPr>
            <a:spLocks noGrp="1"/>
          </p:cNvSpPr>
          <p:nvPr>
            <p:ph type="dt" sz="half" idx="10"/>
          </p:nvPr>
        </p:nvSpPr>
        <p:spPr/>
        <p:txBody>
          <a:bodyPr/>
          <a:lstStyle/>
          <a:p>
            <a:fld id="{D7646ED0-D699-49B7-8DFC-A8A1E8E20569}" type="datetimeFigureOut">
              <a:rPr lang="en-GB" smtClean="0"/>
              <a:t>21/11/2023</a:t>
            </a:fld>
            <a:endParaRPr lang="en-GB"/>
          </a:p>
        </p:txBody>
      </p:sp>
      <p:sp>
        <p:nvSpPr>
          <p:cNvPr id="3" name="Footer Placeholder 2">
            <a:extLst>
              <a:ext uri="{FF2B5EF4-FFF2-40B4-BE49-F238E27FC236}">
                <a16:creationId xmlns:a16="http://schemas.microsoft.com/office/drawing/2014/main" id="{88855C58-CB03-4EB9-9EFE-0553D7D28B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0D59F5-0D64-41AA-A209-C7BDDA527F34}"/>
              </a:ext>
            </a:extLst>
          </p:cNvPr>
          <p:cNvSpPr>
            <a:spLocks noGrp="1"/>
          </p:cNvSpPr>
          <p:nvPr>
            <p:ph type="sldNum" sz="quarter" idx="12"/>
          </p:nvPr>
        </p:nvSpPr>
        <p:spPr/>
        <p:txBody>
          <a:bodyPr/>
          <a:lstStyle/>
          <a:p>
            <a:fld id="{91F457FF-0B95-48E6-AA5F-F7BB5245A2A2}" type="slidenum">
              <a:rPr lang="en-GB" smtClean="0"/>
              <a:t>‹#›</a:t>
            </a:fld>
            <a:endParaRPr lang="en-GB"/>
          </a:p>
        </p:txBody>
      </p:sp>
    </p:spTree>
    <p:extLst>
      <p:ext uri="{BB962C8B-B14F-4D97-AF65-F5344CB8AC3E}">
        <p14:creationId xmlns:p14="http://schemas.microsoft.com/office/powerpoint/2010/main" val="253687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F37D-0B33-4928-879B-CF7E5E9FD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42329E-6F3C-4702-A5F7-527D1C0A1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2A1574-4D55-4BCC-820F-D96E6E458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396FE6-1836-418C-AF3F-6AF8FBAD7BE1}"/>
              </a:ext>
            </a:extLst>
          </p:cNvPr>
          <p:cNvSpPr>
            <a:spLocks noGrp="1"/>
          </p:cNvSpPr>
          <p:nvPr>
            <p:ph type="dt" sz="half" idx="10"/>
          </p:nvPr>
        </p:nvSpPr>
        <p:spPr/>
        <p:txBody>
          <a:bodyPr/>
          <a:lstStyle/>
          <a:p>
            <a:fld id="{D7646ED0-D699-49B7-8DFC-A8A1E8E20569}" type="datetimeFigureOut">
              <a:rPr lang="en-GB" smtClean="0"/>
              <a:t>21/11/2023</a:t>
            </a:fld>
            <a:endParaRPr lang="en-GB"/>
          </a:p>
        </p:txBody>
      </p:sp>
      <p:sp>
        <p:nvSpPr>
          <p:cNvPr id="6" name="Footer Placeholder 5">
            <a:extLst>
              <a:ext uri="{FF2B5EF4-FFF2-40B4-BE49-F238E27FC236}">
                <a16:creationId xmlns:a16="http://schemas.microsoft.com/office/drawing/2014/main" id="{88918C98-237E-4790-B3D4-A9EA1C9B91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A146E6-3373-409E-98EA-A4A34B9708CB}"/>
              </a:ext>
            </a:extLst>
          </p:cNvPr>
          <p:cNvSpPr>
            <a:spLocks noGrp="1"/>
          </p:cNvSpPr>
          <p:nvPr>
            <p:ph type="sldNum" sz="quarter" idx="12"/>
          </p:nvPr>
        </p:nvSpPr>
        <p:spPr/>
        <p:txBody>
          <a:bodyPr/>
          <a:lstStyle/>
          <a:p>
            <a:fld id="{91F457FF-0B95-48E6-AA5F-F7BB5245A2A2}" type="slidenum">
              <a:rPr lang="en-GB" smtClean="0"/>
              <a:t>‹#›</a:t>
            </a:fld>
            <a:endParaRPr lang="en-GB"/>
          </a:p>
        </p:txBody>
      </p:sp>
    </p:spTree>
    <p:extLst>
      <p:ext uri="{BB962C8B-B14F-4D97-AF65-F5344CB8AC3E}">
        <p14:creationId xmlns:p14="http://schemas.microsoft.com/office/powerpoint/2010/main" val="14461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F2D56-1EA5-4587-B53D-652D725D09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088E7F-C597-4010-931C-B4E81C66A9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12E922-D069-4B05-A0E3-E28E9DB26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5E4A3F-9EFC-448B-8642-3A958DC6415B}"/>
              </a:ext>
            </a:extLst>
          </p:cNvPr>
          <p:cNvSpPr>
            <a:spLocks noGrp="1"/>
          </p:cNvSpPr>
          <p:nvPr>
            <p:ph type="dt" sz="half" idx="10"/>
          </p:nvPr>
        </p:nvSpPr>
        <p:spPr/>
        <p:txBody>
          <a:bodyPr/>
          <a:lstStyle/>
          <a:p>
            <a:fld id="{D7646ED0-D699-49B7-8DFC-A8A1E8E20569}" type="datetimeFigureOut">
              <a:rPr lang="en-GB" smtClean="0"/>
              <a:t>21/11/2023</a:t>
            </a:fld>
            <a:endParaRPr lang="en-GB"/>
          </a:p>
        </p:txBody>
      </p:sp>
      <p:sp>
        <p:nvSpPr>
          <p:cNvPr id="6" name="Footer Placeholder 5">
            <a:extLst>
              <a:ext uri="{FF2B5EF4-FFF2-40B4-BE49-F238E27FC236}">
                <a16:creationId xmlns:a16="http://schemas.microsoft.com/office/drawing/2014/main" id="{0E4636A4-2580-469F-9648-8EC87C47A7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68ED27-868E-4A45-9EEC-D39FCC3BA18D}"/>
              </a:ext>
            </a:extLst>
          </p:cNvPr>
          <p:cNvSpPr>
            <a:spLocks noGrp="1"/>
          </p:cNvSpPr>
          <p:nvPr>
            <p:ph type="sldNum" sz="quarter" idx="12"/>
          </p:nvPr>
        </p:nvSpPr>
        <p:spPr/>
        <p:txBody>
          <a:bodyPr/>
          <a:lstStyle/>
          <a:p>
            <a:fld id="{91F457FF-0B95-48E6-AA5F-F7BB5245A2A2}" type="slidenum">
              <a:rPr lang="en-GB" smtClean="0"/>
              <a:t>‹#›</a:t>
            </a:fld>
            <a:endParaRPr lang="en-GB"/>
          </a:p>
        </p:txBody>
      </p:sp>
    </p:spTree>
    <p:extLst>
      <p:ext uri="{BB962C8B-B14F-4D97-AF65-F5344CB8AC3E}">
        <p14:creationId xmlns:p14="http://schemas.microsoft.com/office/powerpoint/2010/main" val="135149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C710E-7CC2-428B-99B4-57E91E19F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9AF36D-23DA-4F37-A3CE-E7F050E7BB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393595-EF4F-4DCC-B436-3C9148C3F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46ED0-D699-49B7-8DFC-A8A1E8E20569}" type="datetimeFigureOut">
              <a:rPr lang="en-GB" smtClean="0"/>
              <a:t>21/11/2023</a:t>
            </a:fld>
            <a:endParaRPr lang="en-GB"/>
          </a:p>
        </p:txBody>
      </p:sp>
      <p:sp>
        <p:nvSpPr>
          <p:cNvPr id="5" name="Footer Placeholder 4">
            <a:extLst>
              <a:ext uri="{FF2B5EF4-FFF2-40B4-BE49-F238E27FC236}">
                <a16:creationId xmlns:a16="http://schemas.microsoft.com/office/drawing/2014/main" id="{3660F012-26E7-4F73-9353-7CD6D4579B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B112423-AE34-4521-A35A-2789B289FC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457FF-0B95-48E6-AA5F-F7BB5245A2A2}" type="slidenum">
              <a:rPr lang="en-GB" smtClean="0"/>
              <a:t>‹#›</a:t>
            </a:fld>
            <a:endParaRPr lang="en-GB"/>
          </a:p>
        </p:txBody>
      </p:sp>
    </p:spTree>
    <p:extLst>
      <p:ext uri="{BB962C8B-B14F-4D97-AF65-F5344CB8AC3E}">
        <p14:creationId xmlns:p14="http://schemas.microsoft.com/office/powerpoint/2010/main" val="2921194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gxKRF-wsUWo?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7E5C330E-0F77-493E-A9F5-62EE541FFC02}"/>
              </a:ext>
            </a:extLst>
          </p:cNvPr>
          <p:cNvPicPr>
            <a:picLocks noChangeAspect="1"/>
          </p:cNvPicPr>
          <p:nvPr/>
        </p:nvPicPr>
        <p:blipFill>
          <a:blip r:embed="rId2"/>
          <a:stretch>
            <a:fillRect/>
          </a:stretch>
        </p:blipFill>
        <p:spPr>
          <a:xfrm>
            <a:off x="1289303" y="1444845"/>
            <a:ext cx="9613397" cy="1562177"/>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FCAABC-0632-814D-A5FF-BA10D276A14C}"/>
              </a:ext>
            </a:extLst>
          </p:cNvPr>
          <p:cNvSpPr>
            <a:spLocks noGrp="1"/>
          </p:cNvSpPr>
          <p:nvPr>
            <p:ph type="ctrTitle"/>
          </p:nvPr>
        </p:nvSpPr>
        <p:spPr>
          <a:xfrm>
            <a:off x="1289304" y="3429000"/>
            <a:ext cx="8921672" cy="1713305"/>
          </a:xfrm>
        </p:spPr>
        <p:txBody>
          <a:bodyPr anchor="b">
            <a:normAutofit/>
          </a:bodyPr>
          <a:lstStyle/>
          <a:p>
            <a:pPr algn="l"/>
            <a:r>
              <a:rPr lang="en-US" sz="5600" dirty="0"/>
              <a:t>Drive Community Projects</a:t>
            </a:r>
          </a:p>
        </p:txBody>
      </p:sp>
      <p:sp>
        <p:nvSpPr>
          <p:cNvPr id="3" name="Subtitle 2">
            <a:extLst>
              <a:ext uri="{FF2B5EF4-FFF2-40B4-BE49-F238E27FC236}">
                <a16:creationId xmlns:a16="http://schemas.microsoft.com/office/drawing/2014/main" id="{57F41D64-2E3C-AF44-9114-493B04D316C3}"/>
              </a:ext>
            </a:extLst>
          </p:cNvPr>
          <p:cNvSpPr>
            <a:spLocks noGrp="1"/>
          </p:cNvSpPr>
          <p:nvPr>
            <p:ph type="subTitle" idx="1"/>
          </p:nvPr>
        </p:nvSpPr>
        <p:spPr>
          <a:xfrm>
            <a:off x="1289303" y="5142305"/>
            <a:ext cx="7321298" cy="753165"/>
          </a:xfrm>
        </p:spPr>
        <p:txBody>
          <a:bodyPr anchor="t">
            <a:normAutofit/>
          </a:bodyPr>
          <a:lstStyle/>
          <a:p>
            <a:pPr algn="l"/>
            <a:r>
              <a:rPr lang="en-GB" dirty="0"/>
              <a:t>Person-centred</a:t>
            </a:r>
            <a:r>
              <a:rPr lang="en-US" dirty="0"/>
              <a:t> Support</a:t>
            </a:r>
          </a:p>
        </p:txBody>
      </p:sp>
    </p:spTree>
    <p:extLst>
      <p:ext uri="{BB962C8B-B14F-4D97-AF65-F5344CB8AC3E}">
        <p14:creationId xmlns:p14="http://schemas.microsoft.com/office/powerpoint/2010/main" val="2645919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75F6DDC-E1FC-EE44-B384-A7D46A3B454D}"/>
              </a:ext>
            </a:extLst>
          </p:cNvPr>
          <p:cNvSpPr>
            <a:spLocks noGrp="1"/>
          </p:cNvSpPr>
          <p:nvPr>
            <p:ph type="title"/>
          </p:nvPr>
        </p:nvSpPr>
        <p:spPr>
          <a:xfrm>
            <a:off x="1047280" y="759805"/>
            <a:ext cx="10306520" cy="1325563"/>
          </a:xfrm>
        </p:spPr>
        <p:txBody>
          <a:bodyPr>
            <a:normAutofit/>
          </a:bodyPr>
          <a:lstStyle/>
          <a:p>
            <a:r>
              <a:rPr lang="en-GB" sz="4000">
                <a:solidFill>
                  <a:srgbClr val="FFFFFF"/>
                </a:solidFill>
              </a:rPr>
              <a:t>Supported Living Provider</a:t>
            </a:r>
          </a:p>
        </p:txBody>
      </p:sp>
      <p:sp>
        <p:nvSpPr>
          <p:cNvPr id="3" name="Content Placeholder 2">
            <a:extLst>
              <a:ext uri="{FF2B5EF4-FFF2-40B4-BE49-F238E27FC236}">
                <a16:creationId xmlns:a16="http://schemas.microsoft.com/office/drawing/2014/main" id="{8E155B0E-F6DA-E040-9E91-B9B5FF76A4DC}"/>
              </a:ext>
            </a:extLst>
          </p:cNvPr>
          <p:cNvSpPr>
            <a:spLocks noGrp="1"/>
          </p:cNvSpPr>
          <p:nvPr>
            <p:ph idx="1"/>
          </p:nvPr>
        </p:nvSpPr>
        <p:spPr>
          <a:xfrm>
            <a:off x="1424904" y="2494450"/>
            <a:ext cx="4053545" cy="3563159"/>
          </a:xfrm>
        </p:spPr>
        <p:txBody>
          <a:bodyPr>
            <a:normAutofit/>
          </a:bodyPr>
          <a:lstStyle/>
          <a:p>
            <a:r>
              <a:rPr lang="en-GB" dirty="0"/>
              <a:t>Working in South East Wales for 30 years in partnership with Local Authorities and Housing Associations to support people with learning disabilities to live their best lives in their local communities.</a:t>
            </a:r>
          </a:p>
        </p:txBody>
      </p:sp>
      <p:pic>
        <p:nvPicPr>
          <p:cNvPr id="4" name="Picture 3">
            <a:extLst>
              <a:ext uri="{FF2B5EF4-FFF2-40B4-BE49-F238E27FC236}">
                <a16:creationId xmlns:a16="http://schemas.microsoft.com/office/drawing/2014/main" id="{14F88035-F3DA-459A-BFF0-282BCF928E3C}"/>
              </a:ext>
            </a:extLst>
          </p:cNvPr>
          <p:cNvPicPr>
            <a:picLocks noChangeAspect="1"/>
          </p:cNvPicPr>
          <p:nvPr/>
        </p:nvPicPr>
        <p:blipFill>
          <a:blip r:embed="rId2"/>
          <a:stretch>
            <a:fillRect/>
          </a:stretch>
        </p:blipFill>
        <p:spPr>
          <a:xfrm>
            <a:off x="6098892" y="3883867"/>
            <a:ext cx="4802404" cy="780390"/>
          </a:xfrm>
          <a:prstGeom prst="rect">
            <a:avLst/>
          </a:prstGeom>
        </p:spPr>
      </p:pic>
    </p:spTree>
    <p:extLst>
      <p:ext uri="{BB962C8B-B14F-4D97-AF65-F5344CB8AC3E}">
        <p14:creationId xmlns:p14="http://schemas.microsoft.com/office/powerpoint/2010/main" val="56883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8" name="Rectangle 17">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A6EE1-80D4-48CC-AA2C-800DB56F5E5B}"/>
              </a:ext>
            </a:extLst>
          </p:cNvPr>
          <p:cNvSpPr>
            <a:spLocks noGrp="1"/>
          </p:cNvSpPr>
          <p:nvPr>
            <p:ph type="title"/>
          </p:nvPr>
        </p:nvSpPr>
        <p:spPr>
          <a:xfrm>
            <a:off x="992206" y="1608667"/>
            <a:ext cx="2823275" cy="4501127"/>
          </a:xfrm>
        </p:spPr>
        <p:txBody>
          <a:bodyPr anchor="t">
            <a:normAutofit/>
          </a:bodyPr>
          <a:lstStyle/>
          <a:p>
            <a:pPr algn="r"/>
            <a:r>
              <a:rPr lang="en-GB" sz="3200">
                <a:solidFill>
                  <a:srgbClr val="FFFFFF"/>
                </a:solidFill>
              </a:rPr>
              <a:t>Work in partnership to…</a:t>
            </a:r>
          </a:p>
        </p:txBody>
      </p:sp>
      <p:sp>
        <p:nvSpPr>
          <p:cNvPr id="3" name="Content Placeholder 2">
            <a:extLst>
              <a:ext uri="{FF2B5EF4-FFF2-40B4-BE49-F238E27FC236}">
                <a16:creationId xmlns:a16="http://schemas.microsoft.com/office/drawing/2014/main" id="{21EC72B4-E940-4F69-A292-9121FD59FEAB}"/>
              </a:ext>
            </a:extLst>
          </p:cNvPr>
          <p:cNvSpPr>
            <a:spLocks noGrp="1"/>
          </p:cNvSpPr>
          <p:nvPr>
            <p:ph sz="half" idx="1"/>
          </p:nvPr>
        </p:nvSpPr>
        <p:spPr>
          <a:xfrm>
            <a:off x="4547698" y="457201"/>
            <a:ext cx="3421958" cy="5652594"/>
          </a:xfrm>
        </p:spPr>
        <p:txBody>
          <a:bodyPr>
            <a:normAutofit/>
          </a:bodyPr>
          <a:lstStyle/>
          <a:p>
            <a:r>
              <a:rPr lang="en-GB" sz="2400" dirty="0"/>
              <a:t>Create alternatives to traditional Day services based on what people have told us they want to do: work, volunteer, create, contribute.</a:t>
            </a:r>
          </a:p>
          <a:p>
            <a:r>
              <a:rPr lang="en-GB" sz="2400" dirty="0"/>
              <a:t>Support the Closer to Home initiative: prevent people from being placed in expensive, out of county placements</a:t>
            </a:r>
          </a:p>
        </p:txBody>
      </p:sp>
      <p:sp>
        <p:nvSpPr>
          <p:cNvPr id="4" name="Content Placeholder 3">
            <a:extLst>
              <a:ext uri="{FF2B5EF4-FFF2-40B4-BE49-F238E27FC236}">
                <a16:creationId xmlns:a16="http://schemas.microsoft.com/office/drawing/2014/main" id="{44B72753-0A90-4054-99CF-26C5ED2421FD}"/>
              </a:ext>
            </a:extLst>
          </p:cNvPr>
          <p:cNvSpPr>
            <a:spLocks noGrp="1"/>
          </p:cNvSpPr>
          <p:nvPr>
            <p:ph sz="half" idx="2"/>
          </p:nvPr>
        </p:nvSpPr>
        <p:spPr>
          <a:xfrm>
            <a:off x="8289696" y="457201"/>
            <a:ext cx="3421957" cy="5652593"/>
          </a:xfrm>
        </p:spPr>
        <p:txBody>
          <a:bodyPr>
            <a:normAutofit/>
          </a:bodyPr>
          <a:lstStyle/>
          <a:p>
            <a:r>
              <a:rPr lang="en-GB" sz="2400" dirty="0"/>
              <a:t>Reduce reliance on statutory services by developing opportunities with local community groups, businesses.</a:t>
            </a:r>
          </a:p>
          <a:p>
            <a:r>
              <a:rPr lang="en-GB" sz="2400" dirty="0"/>
              <a:t>Maximise resources by positive collaboration with other providers</a:t>
            </a:r>
          </a:p>
        </p:txBody>
      </p:sp>
    </p:spTree>
    <p:extLst>
      <p:ext uri="{BB962C8B-B14F-4D97-AF65-F5344CB8AC3E}">
        <p14:creationId xmlns:p14="http://schemas.microsoft.com/office/powerpoint/2010/main" val="119680979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89E8C-FE41-48C5-AE3B-DBD1D972BE5B}"/>
              </a:ext>
            </a:extLst>
          </p:cNvPr>
          <p:cNvSpPr>
            <a:spLocks noGrp="1"/>
          </p:cNvSpPr>
          <p:nvPr>
            <p:ph type="title"/>
          </p:nvPr>
        </p:nvSpPr>
        <p:spPr>
          <a:xfrm>
            <a:off x="640080" y="325369"/>
            <a:ext cx="4368602" cy="1421413"/>
          </a:xfrm>
        </p:spPr>
        <p:txBody>
          <a:bodyPr vert="horz" lIns="91440" tIns="45720" rIns="91440" bIns="45720" rtlCol="0" anchor="b">
            <a:normAutofit fontScale="90000"/>
          </a:bodyPr>
          <a:lstStyle/>
          <a:p>
            <a:r>
              <a:rPr lang="en-US" sz="3800" dirty="0"/>
              <a:t>Project 1</a:t>
            </a:r>
            <a:br>
              <a:rPr lang="en-US" sz="3800" dirty="0"/>
            </a:br>
            <a:r>
              <a:rPr lang="en-US" sz="3800" dirty="0"/>
              <a:t>ECO project for young Autistic adults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6A79CD-871F-41B5-AA42-27985986A942}"/>
              </a:ext>
            </a:extLst>
          </p:cNvPr>
          <p:cNvSpPr>
            <a:spLocks noGrp="1"/>
          </p:cNvSpPr>
          <p:nvPr>
            <p:ph sz="half" idx="1"/>
          </p:nvPr>
        </p:nvSpPr>
        <p:spPr>
          <a:xfrm>
            <a:off x="138546" y="2743200"/>
            <a:ext cx="4745124" cy="3893128"/>
          </a:xfrm>
        </p:spPr>
        <p:txBody>
          <a:bodyPr vert="horz" lIns="91440" tIns="45720" rIns="91440" bIns="45720" rtlCol="0">
            <a:normAutofit/>
          </a:bodyPr>
          <a:lstStyle/>
          <a:p>
            <a:r>
              <a:rPr lang="en-US" sz="1600" dirty="0"/>
              <a:t>Redesign the space</a:t>
            </a:r>
          </a:p>
          <a:p>
            <a:r>
              <a:rPr lang="en-US" sz="1600" dirty="0"/>
              <a:t>Upskill staff training to provide complex support</a:t>
            </a:r>
          </a:p>
          <a:p>
            <a:r>
              <a:rPr lang="en-US" sz="1600" dirty="0"/>
              <a:t>Provide placements for Learning Disability Nurses</a:t>
            </a:r>
          </a:p>
          <a:p>
            <a:r>
              <a:rPr lang="en-US" sz="1600" dirty="0"/>
              <a:t>Develop opportunities to sell produce, work with local distributors</a:t>
            </a:r>
          </a:p>
          <a:p>
            <a:r>
              <a:rPr lang="en-US" sz="1600" dirty="0"/>
              <a:t>Develop recycling and composting initiatives</a:t>
            </a:r>
          </a:p>
          <a:p>
            <a:r>
              <a:rPr lang="en-US" sz="1600" dirty="0"/>
              <a:t>Supporting wellbeing </a:t>
            </a:r>
          </a:p>
          <a:p>
            <a:r>
              <a:rPr lang="en-US" sz="1600" dirty="0"/>
              <a:t>Utilized a range of grants to develop the project from general to specialist support</a:t>
            </a:r>
          </a:p>
          <a:p>
            <a:r>
              <a:rPr lang="en-US" sz="1600" dirty="0"/>
              <a:t>Without the project – specialist residential provision???</a:t>
            </a:r>
          </a:p>
          <a:p>
            <a:pPr marL="0"/>
            <a:endParaRPr lang="en-US" sz="1500" dirty="0"/>
          </a:p>
        </p:txBody>
      </p:sp>
      <p:pic>
        <p:nvPicPr>
          <p:cNvPr id="6" name="Content Placeholder 5" descr="A picture containing grass, outdoor, building, parked&#10;&#10;Description automatically generated">
            <a:extLst>
              <a:ext uri="{FF2B5EF4-FFF2-40B4-BE49-F238E27FC236}">
                <a16:creationId xmlns:a16="http://schemas.microsoft.com/office/drawing/2014/main" id="{807F77BB-FA9B-4252-A247-F0B83E74CD2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727" r="1704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4893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yfryngau Ar-lein 4" title="Working Collaboratively">
            <a:hlinkClick r:id="" action="ppaction://media"/>
            <a:extLst>
              <a:ext uri="{FF2B5EF4-FFF2-40B4-BE49-F238E27FC236}">
                <a16:creationId xmlns:a16="http://schemas.microsoft.com/office/drawing/2014/main" id="{C564C3C4-278C-541E-135F-4C0D2415A90A}"/>
              </a:ext>
            </a:extLst>
          </p:cNvPr>
          <p:cNvPicPr>
            <a:picLocks noGrp="1" noRot="1" noChangeAspect="1"/>
          </p:cNvPicPr>
          <p:nvPr>
            <p:ph idx="1"/>
            <a:videoFile r:link="rId1"/>
          </p:nvPr>
        </p:nvPicPr>
        <p:blipFill>
          <a:blip r:embed="rId3"/>
          <a:stretch>
            <a:fillRect/>
          </a:stretch>
        </p:blipFill>
        <p:spPr>
          <a:xfrm>
            <a:off x="1427042" y="788215"/>
            <a:ext cx="9347279" cy="5281570"/>
          </a:xfrm>
          <a:prstGeom prst="rect">
            <a:avLst/>
          </a:prstGeom>
        </p:spPr>
      </p:pic>
    </p:spTree>
    <p:extLst>
      <p:ext uri="{BB962C8B-B14F-4D97-AF65-F5344CB8AC3E}">
        <p14:creationId xmlns:p14="http://schemas.microsoft.com/office/powerpoint/2010/main" val="12851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67C54E-23ED-0A71-CB7A-F82AA5692F2F}"/>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Woodworking skills</a:t>
            </a:r>
          </a:p>
        </p:txBody>
      </p:sp>
      <p:pic>
        <p:nvPicPr>
          <p:cNvPr id="4" name="Picture 2">
            <a:extLst>
              <a:ext uri="{FF2B5EF4-FFF2-40B4-BE49-F238E27FC236}">
                <a16:creationId xmlns:a16="http://schemas.microsoft.com/office/drawing/2014/main" id="{60510DC0-3598-BD0C-CA69-31DA13FFF83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4808"/>
          <a:stretch/>
        </p:blipFill>
        <p:spPr bwMode="auto">
          <a:xfrm>
            <a:off x="5802085" y="578738"/>
            <a:ext cx="5802085" cy="5911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795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CCD3-011D-2445-2A9B-57CE92747E28}"/>
              </a:ext>
            </a:extLst>
          </p:cNvPr>
          <p:cNvSpPr>
            <a:spLocks noGrp="1"/>
          </p:cNvSpPr>
          <p:nvPr>
            <p:ph type="title"/>
          </p:nvPr>
        </p:nvSpPr>
        <p:spPr>
          <a:xfrm>
            <a:off x="481013" y="3752849"/>
            <a:ext cx="3290887" cy="2452687"/>
          </a:xfrm>
        </p:spPr>
        <p:txBody>
          <a:bodyPr anchor="ctr">
            <a:normAutofit/>
          </a:bodyPr>
          <a:lstStyle/>
          <a:p>
            <a:r>
              <a:rPr lang="en-GB" sz="3600" dirty="0">
                <a:solidFill>
                  <a:schemeClr val="accent1"/>
                </a:solidFill>
              </a:rPr>
              <a:t>Better Together Events</a:t>
            </a:r>
          </a:p>
        </p:txBody>
      </p:sp>
      <p:pic>
        <p:nvPicPr>
          <p:cNvPr id="4" name="Picture 3" descr="A group of people in a room&#10;&#10;Description automatically generated">
            <a:extLst>
              <a:ext uri="{FF2B5EF4-FFF2-40B4-BE49-F238E27FC236}">
                <a16:creationId xmlns:a16="http://schemas.microsoft.com/office/drawing/2014/main" id="{6B261769-C41F-80D3-08E6-8CF063BFF8FB}"/>
              </a:ext>
            </a:extLst>
          </p:cNvPr>
          <p:cNvPicPr>
            <a:picLocks noChangeAspect="1"/>
          </p:cNvPicPr>
          <p:nvPr/>
        </p:nvPicPr>
        <p:blipFill rotWithShape="1">
          <a:blip r:embed="rId2"/>
          <a:srcRect t="37389" b="850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2178B22-59BA-1896-F956-ABDCDBDC84E9}"/>
              </a:ext>
            </a:extLst>
          </p:cNvPr>
          <p:cNvSpPr>
            <a:spLocks noGrp="1"/>
          </p:cNvSpPr>
          <p:nvPr>
            <p:ph idx="1"/>
          </p:nvPr>
        </p:nvSpPr>
        <p:spPr>
          <a:xfrm>
            <a:off x="3853544" y="3752850"/>
            <a:ext cx="7855852" cy="2852057"/>
          </a:xfrm>
        </p:spPr>
        <p:txBody>
          <a:bodyPr anchor="ctr">
            <a:noAutofit/>
          </a:bodyPr>
          <a:lstStyle/>
          <a:p>
            <a:pPr marL="0" indent="0">
              <a:buNone/>
            </a:pPr>
            <a:r>
              <a:rPr lang="en-GB" sz="2000" dirty="0"/>
              <a:t>Bring Community partners, Providers, People First, Local Authority together to:</a:t>
            </a:r>
          </a:p>
          <a:p>
            <a:pPr marL="0" indent="0">
              <a:buNone/>
            </a:pPr>
            <a:r>
              <a:rPr lang="en-GB" sz="2000" dirty="0"/>
              <a:t>Find out what people want to access</a:t>
            </a:r>
          </a:p>
          <a:p>
            <a:pPr marL="0" indent="0">
              <a:buNone/>
            </a:pPr>
            <a:r>
              <a:rPr lang="en-GB" sz="2000" dirty="0"/>
              <a:t>Map what is available</a:t>
            </a:r>
          </a:p>
          <a:p>
            <a:pPr marL="0" indent="0">
              <a:buNone/>
            </a:pPr>
            <a:r>
              <a:rPr lang="en-GB" sz="2000" dirty="0"/>
              <a:t>Design a space to regularly share information – websites/Insight App</a:t>
            </a:r>
          </a:p>
          <a:p>
            <a:pPr marL="0" indent="0">
              <a:buNone/>
            </a:pPr>
            <a:r>
              <a:rPr lang="en-GB" sz="2000" dirty="0"/>
              <a:t>Look at how we can share resources</a:t>
            </a:r>
          </a:p>
          <a:p>
            <a:pPr marL="0" indent="0">
              <a:buNone/>
            </a:pPr>
            <a:r>
              <a:rPr lang="en-GB" sz="2000" dirty="0"/>
              <a:t>Create any ‘missing’ opportunities</a:t>
            </a:r>
          </a:p>
        </p:txBody>
      </p:sp>
    </p:spTree>
    <p:extLst>
      <p:ext uri="{BB962C8B-B14F-4D97-AF65-F5344CB8AC3E}">
        <p14:creationId xmlns:p14="http://schemas.microsoft.com/office/powerpoint/2010/main" val="104864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C197-3993-024C-9C5C-1D82FC9A8944}"/>
              </a:ext>
            </a:extLst>
          </p:cNvPr>
          <p:cNvSpPr>
            <a:spLocks noGrp="1"/>
          </p:cNvSpPr>
          <p:nvPr>
            <p:ph type="title"/>
          </p:nvPr>
        </p:nvSpPr>
        <p:spPr>
          <a:xfrm>
            <a:off x="2189058" y="0"/>
            <a:ext cx="9315554" cy="1379095"/>
          </a:xfrm>
        </p:spPr>
        <p:txBody>
          <a:bodyPr>
            <a:normAutofit/>
          </a:bodyPr>
          <a:lstStyle/>
          <a:p>
            <a:r>
              <a:rPr lang="en-US" dirty="0"/>
              <a:t>The outcomes from community mapping and partnerships</a:t>
            </a:r>
          </a:p>
        </p:txBody>
      </p:sp>
      <p:graphicFrame>
        <p:nvGraphicFramePr>
          <p:cNvPr id="3" name="Diagram 2">
            <a:extLst>
              <a:ext uri="{FF2B5EF4-FFF2-40B4-BE49-F238E27FC236}">
                <a16:creationId xmlns:a16="http://schemas.microsoft.com/office/drawing/2014/main" id="{B8C776F5-DD0C-434E-A600-EE6E8D562539}"/>
              </a:ext>
            </a:extLst>
          </p:cNvPr>
          <p:cNvGraphicFramePr/>
          <p:nvPr/>
        </p:nvGraphicFramePr>
        <p:xfrm>
          <a:off x="1942059" y="1259174"/>
          <a:ext cx="9315554" cy="5156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6711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94D3-F5C9-4F37-1244-B4FD316239D5}"/>
              </a:ext>
            </a:extLst>
          </p:cNvPr>
          <p:cNvSpPr>
            <a:spLocks noGrp="1"/>
          </p:cNvSpPr>
          <p:nvPr>
            <p:ph type="title"/>
          </p:nvPr>
        </p:nvSpPr>
        <p:spPr/>
        <p:txBody>
          <a:bodyPr/>
          <a:lstStyle/>
          <a:p>
            <a:r>
              <a:rPr lang="en-GB" dirty="0"/>
              <a:t>Positive commissioning</a:t>
            </a:r>
          </a:p>
        </p:txBody>
      </p:sp>
      <p:graphicFrame>
        <p:nvGraphicFramePr>
          <p:cNvPr id="4" name="Content Placeholder 3">
            <a:extLst>
              <a:ext uri="{FF2B5EF4-FFF2-40B4-BE49-F238E27FC236}">
                <a16:creationId xmlns:a16="http://schemas.microsoft.com/office/drawing/2014/main" id="{FC7E2C97-739C-CB17-59C6-D581E4F0307E}"/>
              </a:ext>
            </a:extLst>
          </p:cNvPr>
          <p:cNvGraphicFramePr>
            <a:graphicFrameLocks noGrp="1"/>
          </p:cNvGraphicFramePr>
          <p:nvPr>
            <p:ph idx="1"/>
            <p:extLst>
              <p:ext uri="{D42A27DB-BD31-4B8C-83A1-F6EECF244321}">
                <p14:modId xmlns:p14="http://schemas.microsoft.com/office/powerpoint/2010/main" val="3874224547"/>
              </p:ext>
            </p:extLst>
          </p:nvPr>
        </p:nvGraphicFramePr>
        <p:xfrm>
          <a:off x="838200" y="1825625"/>
          <a:ext cx="10515600" cy="41198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164217476"/>
                    </a:ext>
                  </a:extLst>
                </a:gridCol>
                <a:gridCol w="5257800">
                  <a:extLst>
                    <a:ext uri="{9D8B030D-6E8A-4147-A177-3AD203B41FA5}">
                      <a16:colId xmlns:a16="http://schemas.microsoft.com/office/drawing/2014/main" val="1175300506"/>
                    </a:ext>
                  </a:extLst>
                </a:gridCol>
              </a:tblGrid>
              <a:tr h="370840">
                <a:tc>
                  <a:txBody>
                    <a:bodyPr/>
                    <a:lstStyle/>
                    <a:p>
                      <a:r>
                        <a:rPr lang="en-GB" dirty="0"/>
                        <a:t>Repetitive competitive tendering</a:t>
                      </a:r>
                    </a:p>
                  </a:txBody>
                  <a:tcPr/>
                </a:tc>
                <a:tc>
                  <a:txBody>
                    <a:bodyPr/>
                    <a:lstStyle/>
                    <a:p>
                      <a:r>
                        <a:rPr lang="en-GB" dirty="0"/>
                        <a:t>Partnerships</a:t>
                      </a:r>
                    </a:p>
                  </a:txBody>
                  <a:tcPr/>
                </a:tc>
                <a:extLst>
                  <a:ext uri="{0D108BD9-81ED-4DB2-BD59-A6C34878D82A}">
                    <a16:rowId xmlns:a16="http://schemas.microsoft.com/office/drawing/2014/main" val="18239498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Discourages collaboration with other providers</a:t>
                      </a:r>
                    </a:p>
                    <a:p>
                      <a:endParaRPr lang="en-GB" dirty="0"/>
                    </a:p>
                  </a:txBody>
                  <a:tcPr/>
                </a:tc>
                <a:tc>
                  <a:txBody>
                    <a:bodyPr/>
                    <a:lstStyle/>
                    <a:p>
                      <a:r>
                        <a:rPr lang="en-GB" dirty="0"/>
                        <a:t>Encourages a Better Together approach</a:t>
                      </a:r>
                    </a:p>
                  </a:txBody>
                  <a:tcPr/>
                </a:tc>
                <a:extLst>
                  <a:ext uri="{0D108BD9-81ED-4DB2-BD59-A6C34878D82A}">
                    <a16:rowId xmlns:a16="http://schemas.microsoft.com/office/drawing/2014/main" val="31369567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Creates uncertainty for staff, supported people, families, other businesses</a:t>
                      </a:r>
                    </a:p>
                    <a:p>
                      <a:endParaRPr lang="en-GB" dirty="0"/>
                    </a:p>
                  </a:txBody>
                  <a:tcPr/>
                </a:tc>
                <a:tc>
                  <a:txBody>
                    <a:bodyPr/>
                    <a:lstStyle/>
                    <a:p>
                      <a:r>
                        <a:rPr lang="en-GB" dirty="0"/>
                        <a:t>Business is sustainable with certainty around career paths and future</a:t>
                      </a:r>
                    </a:p>
                  </a:txBody>
                  <a:tcPr/>
                </a:tc>
                <a:extLst>
                  <a:ext uri="{0D108BD9-81ED-4DB2-BD59-A6C34878D82A}">
                    <a16:rowId xmlns:a16="http://schemas.microsoft.com/office/drawing/2014/main" val="26750185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Measuring time and task – rigid use of resources</a:t>
                      </a:r>
                    </a:p>
                    <a:p>
                      <a:endParaRPr lang="en-GB" dirty="0"/>
                    </a:p>
                  </a:txBody>
                  <a:tcPr/>
                </a:tc>
                <a:tc>
                  <a:txBody>
                    <a:bodyPr/>
                    <a:lstStyle/>
                    <a:p>
                      <a:r>
                        <a:rPr lang="en-GB" dirty="0"/>
                        <a:t>Flexible approach to facilitate innovation</a:t>
                      </a:r>
                    </a:p>
                  </a:txBody>
                  <a:tcPr/>
                </a:tc>
                <a:extLst>
                  <a:ext uri="{0D108BD9-81ED-4DB2-BD59-A6C34878D82A}">
                    <a16:rowId xmlns:a16="http://schemas.microsoft.com/office/drawing/2014/main" val="16883217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Short contracts don’t allow for innovation and development with communities and partners </a:t>
                      </a:r>
                    </a:p>
                    <a:p>
                      <a:endParaRPr lang="en-GB" dirty="0"/>
                    </a:p>
                  </a:txBody>
                  <a:tcPr/>
                </a:tc>
                <a:tc>
                  <a:txBody>
                    <a:bodyPr/>
                    <a:lstStyle/>
                    <a:p>
                      <a:r>
                        <a:rPr lang="en-GB" dirty="0"/>
                        <a:t>Long contracts give time to build relationships, develop new models of support</a:t>
                      </a:r>
                    </a:p>
                  </a:txBody>
                  <a:tcPr/>
                </a:tc>
                <a:extLst>
                  <a:ext uri="{0D108BD9-81ED-4DB2-BD59-A6C34878D82A}">
                    <a16:rowId xmlns:a16="http://schemas.microsoft.com/office/drawing/2014/main" val="1883830803"/>
                  </a:ext>
                </a:extLst>
              </a:tr>
              <a:tr h="370840">
                <a:tc>
                  <a:txBody>
                    <a:bodyPr/>
                    <a:lstStyle/>
                    <a:p>
                      <a:r>
                        <a:rPr lang="en-GB" dirty="0"/>
                        <a:t>Lack of consultation re: service developments</a:t>
                      </a:r>
                    </a:p>
                  </a:txBody>
                  <a:tcPr/>
                </a:tc>
                <a:tc>
                  <a:txBody>
                    <a:bodyPr/>
                    <a:lstStyle/>
                    <a:p>
                      <a:r>
                        <a:rPr lang="en-GB" dirty="0"/>
                        <a:t>People being support, families, providers, community partners are regularly </a:t>
                      </a:r>
                    </a:p>
                  </a:txBody>
                  <a:tcPr/>
                </a:tc>
                <a:extLst>
                  <a:ext uri="{0D108BD9-81ED-4DB2-BD59-A6C34878D82A}">
                    <a16:rowId xmlns:a16="http://schemas.microsoft.com/office/drawing/2014/main" val="3156060153"/>
                  </a:ext>
                </a:extLst>
              </a:tr>
            </a:tbl>
          </a:graphicData>
        </a:graphic>
      </p:graphicFrame>
    </p:spTree>
    <p:extLst>
      <p:ext uri="{BB962C8B-B14F-4D97-AF65-F5344CB8AC3E}">
        <p14:creationId xmlns:p14="http://schemas.microsoft.com/office/powerpoint/2010/main" val="1636597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66E92168D764599CED221F4064F08" ma:contentTypeVersion="17" ma:contentTypeDescription="Create a new document." ma:contentTypeScope="" ma:versionID="5f4f1c8d29357838604f601c5c092715">
  <xsd:schema xmlns:xsd="http://www.w3.org/2001/XMLSchema" xmlns:xs="http://www.w3.org/2001/XMLSchema" xmlns:p="http://schemas.microsoft.com/office/2006/metadata/properties" xmlns:ns2="a3eec4ff-9b01-4bd0-9eb4-49e9c6c46505" xmlns:ns3="f0bbde43-3ec2-47f7-a6eb-570433dfb687" targetNamespace="http://schemas.microsoft.com/office/2006/metadata/properties" ma:root="true" ma:fieldsID="123fa39ac067b3ca7df2fa196d9e6695" ns2:_="" ns3:_="">
    <xsd:import namespace="a3eec4ff-9b01-4bd0-9eb4-49e9c6c46505"/>
    <xsd:import namespace="f0bbde43-3ec2-47f7-a6eb-570433dfb6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eec4ff-9b01-4bd0-9eb4-49e9c6c46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3488da1-0b81-4a4f-8e2c-43031a29fa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bbde43-3ec2-47f7-a6eb-570433dfb68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45df9ad-a321-4c4b-bfcf-83749d974328}" ma:internalName="TaxCatchAll" ma:showField="CatchAllData" ma:web="f0bbde43-3ec2-47f7-a6eb-570433dfb6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D4B89F-7CAA-409C-B1BC-17479A205D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eec4ff-9b01-4bd0-9eb4-49e9c6c46505"/>
    <ds:schemaRef ds:uri="f0bbde43-3ec2-47f7-a6eb-570433dfb6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6AF79D-FECA-4ED6-8E99-D848373867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432</Words>
  <Application>Microsoft Office PowerPoint</Application>
  <PresentationFormat>Sgrin Lydan</PresentationFormat>
  <Paragraphs>86</Paragraphs>
  <Slides>9</Slides>
  <Notes>0</Notes>
  <HiddenSlides>0</HiddenSlides>
  <MMClips>1</MMClips>
  <ScaleCrop>false</ScaleCrop>
  <HeadingPairs>
    <vt:vector size="6" baseType="variant">
      <vt:variant>
        <vt:lpstr>Ffontiau a Ddefnyddiwyd</vt:lpstr>
      </vt:variant>
      <vt:variant>
        <vt:i4>3</vt:i4>
      </vt:variant>
      <vt:variant>
        <vt:lpstr>Thema</vt:lpstr>
      </vt:variant>
      <vt:variant>
        <vt:i4>1</vt:i4>
      </vt:variant>
      <vt:variant>
        <vt:lpstr>Teitlau Sleidiau</vt:lpstr>
      </vt:variant>
      <vt:variant>
        <vt:i4>9</vt:i4>
      </vt:variant>
    </vt:vector>
  </HeadingPairs>
  <TitlesOfParts>
    <vt:vector size="13" baseType="lpstr">
      <vt:lpstr>Arial</vt:lpstr>
      <vt:lpstr>Calibri</vt:lpstr>
      <vt:lpstr>Calibri Light</vt:lpstr>
      <vt:lpstr>Office Theme</vt:lpstr>
      <vt:lpstr>Drive Community Projects</vt:lpstr>
      <vt:lpstr>Supported Living Provider</vt:lpstr>
      <vt:lpstr>Work in partnership to…</vt:lpstr>
      <vt:lpstr>Project 1 ECO project for young Autistic adults</vt:lpstr>
      <vt:lpstr>Cyflwyniad PowerPoint</vt:lpstr>
      <vt:lpstr>Woodworking skills</vt:lpstr>
      <vt:lpstr>Better Together Events</vt:lpstr>
      <vt:lpstr>The outcomes from community mapping and partnerships</vt:lpstr>
      <vt:lpstr>Positive commissioning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Drive collaborative FEC Projects</dc:title>
  <dc:creator>Rhian Jones</dc:creator>
  <cp:lastModifiedBy>Rhodri McDonagh</cp:lastModifiedBy>
  <cp:revision>5</cp:revision>
  <dcterms:created xsi:type="dcterms:W3CDTF">2022-01-26T07:50:55Z</dcterms:created>
  <dcterms:modified xsi:type="dcterms:W3CDTF">2023-11-21T13:15:13Z</dcterms:modified>
</cp:coreProperties>
</file>