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61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BD87-A5FE-2577-B429-1559DEFC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D07C2-9C47-8E41-46C9-C8F2572E7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06C0F-3AD0-BAA5-B942-7B9F4C00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DD9D2-DF9C-E704-BA10-997C8447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BE0B1-8602-EDF2-FF2D-80585004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8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DFA27-CD8C-FA69-E9FD-F87B83DAE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DFF9D-C9F1-3240-C201-FB07CE974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87580-A465-EB18-BAF2-5D8681EC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A027F-DB57-BB51-1646-91A056F4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74483-EE46-ED2E-0301-FD70C7EE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40728D-4AD7-9C90-3A47-26DD64FBC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BD237-AE74-0B9A-7B01-C848FFEDE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C307B-D110-A5E9-5FC3-6E4249A77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249EE-7ED0-CB4A-FB55-AC8176F9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A3373-2683-D29E-7509-2D9C71F8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33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0D66-3BE1-C3F2-093D-4760CC09D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10FE4-FD79-9980-558C-4D597CCD6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6632D-91FE-BA9F-DB88-80232D993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2301A-7479-E699-B774-1E9382C2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6B082-922F-074E-88A5-624743351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24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C5D4D-2AF2-3FEE-5F9A-922556F74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D200A-D8F9-2E08-B60F-49A98D950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7E105-6DD7-1133-7E66-28CAD64C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61CFE-4532-75E9-EC68-8733950A6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1666-BF85-2372-65A7-4F097D47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2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13EB-60C2-909B-0C0F-6D578E0BD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DF44B-B3B2-46F1-E24F-99190632D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3ECFE-EB4B-F244-0634-E8796038F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10D5E-A233-42D8-9704-D38B4922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F518E-2C72-C48D-54A1-874B78B0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EB1F5-8AB6-953B-DA0E-B7E5B591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0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933D7-0818-41A8-A632-A9D18B4CB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F1F9C-3AC6-3155-76E3-B59E320F4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16576-789C-7F0D-9EDB-AC9DF88A9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353B83-ED07-F23C-3814-66A552A85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9A61E-7B8B-E256-02F5-22739C363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4B6B0E-C11C-2768-6847-69F1F56E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07F39B-1D15-283D-DCF6-0DCEE77D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A57E0-95E7-D4D1-29E3-D57111AD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83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E3ABD-4C7F-BD2D-D98A-8F5EDD2E1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0E102-B513-FD51-83FD-B4D6B4721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5F6EE-BAC9-520D-CC2B-7BAF3E09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390CE8-F695-21F2-76C8-15EC568C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2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22B5A6-83F8-FDEB-F73A-2C0349B5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FF8DF-CF40-774A-A616-B5DDC424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3A46F-18B9-8AB7-1ED4-DEF78F79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3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64B86-0528-B249-B512-5804BCED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E5A19-3BE3-CC73-66AE-4342A0CA4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32E6D-7E10-A6A9-EA08-2ECBBCDBE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6C22B-091C-8365-DFC7-C1C2BCAA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A8FF9-ACFF-039E-F52F-B15327A8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CF764-A4C6-8AC4-6859-05B3E58B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10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A862A-26FA-88B7-BCC2-561E52362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24834-5DA2-6B75-8BB8-BF5E090A77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74C0E-3822-7FB6-12B9-F54D8264C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B4D5C-1724-5A51-FA62-0D377499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9D3AF-FCA3-1763-E750-A841974E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B4172-B426-9DAA-48F0-1AEB66E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0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2400C8-9E7F-566B-B715-CDAD4EDF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5B717-1A87-9E19-E86D-148732E74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0EFD7-D588-4746-6846-A047FF973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AD814-F2DA-48DF-A62A-D404CB0D57A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561C9-83A7-F929-891F-3CD7C7965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EF073-64F8-F175-94E7-9CFEDF6D2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35BA-05BE-4BC8-8A9F-20390917F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47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70E2D-5041-830F-67B9-5C818F264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A0015-8F88-CF76-AE9B-4B76A6473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of Practice for Part 2 of the SS&amp;WB Act and the guidance for Part 9 have been redrafted to provide clearer and stronger requirements for </a:t>
            </a:r>
            <a:r>
              <a:rPr lang="en-US" b="1" dirty="0">
                <a:solidFill>
                  <a:srgbClr val="FF0000"/>
                </a:solidFill>
              </a:rPr>
              <a:t>implementing the Section 16 duty</a:t>
            </a:r>
          </a:p>
          <a:p>
            <a:r>
              <a:rPr lang="en-US" dirty="0"/>
              <a:t>The duty requires LAs to promote </a:t>
            </a:r>
            <a:r>
              <a:rPr lang="en-US" b="1" dirty="0">
                <a:solidFill>
                  <a:schemeClr val="accent1"/>
                </a:solidFill>
              </a:rPr>
              <a:t>social enterprises, cooperatives, user-led services and other third sector </a:t>
            </a:r>
            <a:r>
              <a:rPr lang="en-US" b="1" dirty="0" err="1">
                <a:solidFill>
                  <a:schemeClr val="accent1"/>
                </a:solidFill>
              </a:rPr>
              <a:t>organisations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/>
              <a:t>for the provision of care and support and preventative services.</a:t>
            </a:r>
          </a:p>
          <a:p>
            <a:r>
              <a:rPr lang="en-US" dirty="0"/>
              <a:t>The previous requirement for RPBs to create “Social Value Forums” is to become a requirement for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b="1" dirty="0">
                <a:solidFill>
                  <a:srgbClr val="FF0000"/>
                </a:solidFill>
              </a:rPr>
              <a:t>Section 16 Forums</a:t>
            </a:r>
            <a:r>
              <a:rPr lang="en-US" dirty="0">
                <a:solidFill>
                  <a:srgbClr val="FF0000"/>
                </a:solidFill>
              </a:rPr>
              <a:t>”.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91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7018-AFC0-A92A-E46F-DB4169E4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core aims of Section 16 Forums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156D6-8E52-660D-12B5-D80DA093A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Transforming care </a:t>
            </a:r>
            <a:r>
              <a:rPr lang="en-US" dirty="0"/>
              <a:t>to achieve greater well-being and sustainability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Rebalancing the care market </a:t>
            </a:r>
            <a:r>
              <a:rPr lang="en-US" dirty="0"/>
              <a:t>to achieve greater diversity of sectors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11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AB127B-C259-B234-CE57-247562746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008" y="-95249"/>
            <a:ext cx="12073465" cy="67913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1637A4-3D7E-B321-A03A-D8B5CABE848F}"/>
              </a:ext>
            </a:extLst>
          </p:cNvPr>
          <p:cNvSpPr txBox="1"/>
          <p:nvPr/>
        </p:nvSpPr>
        <p:spPr>
          <a:xfrm>
            <a:off x="871018" y="2012267"/>
            <a:ext cx="39380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transformation aim of Section 16 Forums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5543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01637A4-3D7E-B321-A03A-D8B5CABE848F}"/>
              </a:ext>
            </a:extLst>
          </p:cNvPr>
          <p:cNvSpPr txBox="1"/>
          <p:nvPr/>
        </p:nvSpPr>
        <p:spPr>
          <a:xfrm>
            <a:off x="775062" y="1984751"/>
            <a:ext cx="34730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 rebalancing  aim of Section 16 Forums</a:t>
            </a:r>
            <a:endParaRPr lang="en-GB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C66A47-8939-3FF0-C21E-E77942FCD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9285" y="965864"/>
            <a:ext cx="8195919" cy="492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9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F10E84-60EF-C816-27D7-9B8C3E65C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Reasons to collaborate with s16 agencies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849EC2-8E7A-6F5C-8D4C-95F51B664D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255272"/>
              </p:ext>
            </p:extLst>
          </p:nvPr>
        </p:nvGraphicFramePr>
        <p:xfrm>
          <a:off x="543499" y="1220669"/>
          <a:ext cx="5552501" cy="536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52501">
                  <a:extLst>
                    <a:ext uri="{9D8B030D-6E8A-4147-A177-3AD203B41FA5}">
                      <a16:colId xmlns:a16="http://schemas.microsoft.com/office/drawing/2014/main" val="3701581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Values </a:t>
                      </a:r>
                    </a:p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aligned with the principles of the Act</a:t>
                      </a:r>
                      <a:endParaRPr lang="en-GB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234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Well-being outcomes: </a:t>
                      </a:r>
                      <a:r>
                        <a:rPr lang="en-US" sz="2400" b="0" dirty="0"/>
                        <a:t>Doing what matters - as people define it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72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Co-production:</a:t>
                      </a:r>
                      <a:r>
                        <a:rPr lang="en-US" sz="2400" b="0" dirty="0"/>
                        <a:t> </a:t>
                      </a:r>
                      <a:r>
                        <a:rPr lang="en-US" sz="2400" b="0" dirty="0" err="1"/>
                        <a:t>Mobilising</a:t>
                      </a:r>
                      <a:r>
                        <a:rPr lang="en-US" sz="2400" b="0" dirty="0"/>
                        <a:t> </a:t>
                      </a:r>
                      <a:r>
                        <a:rPr lang="en-US" sz="2400" dirty="0"/>
                        <a:t>people’s own opinions and assets – including community assets</a:t>
                      </a:r>
                      <a:endParaRPr lang="en-GB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113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Co-operation: </a:t>
                      </a:r>
                      <a:r>
                        <a:rPr lang="en-US" sz="2400" b="0" dirty="0"/>
                        <a:t>Working with </a:t>
                      </a:r>
                      <a:r>
                        <a:rPr lang="en-US" sz="2400" dirty="0"/>
                        <a:t>others for shared public benefit</a:t>
                      </a:r>
                      <a:endParaRPr lang="en-GB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76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Prevention:</a:t>
                      </a:r>
                      <a:r>
                        <a:rPr lang="en-US" sz="2400" b="0" dirty="0"/>
                        <a:t> </a:t>
                      </a:r>
                      <a:r>
                        <a:rPr lang="en-US" sz="2400" dirty="0"/>
                        <a:t>Thinking long-term and acting to reduce or avoid dependency</a:t>
                      </a:r>
                      <a:endParaRPr lang="en-GB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96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Added Value: </a:t>
                      </a:r>
                      <a:r>
                        <a:rPr lang="en-US" sz="2400" b="0" dirty="0"/>
                        <a:t>Striving to go beyond just </a:t>
                      </a:r>
                      <a:r>
                        <a:rPr lang="en-US" sz="2400" dirty="0"/>
                        <a:t>delivering a contract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586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77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F10E84-60EF-C816-27D7-9B8C3E65C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Reasons to collaborate with s16 agencies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849EC2-8E7A-6F5C-8D4C-95F51B664D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631997"/>
              </p:ext>
            </p:extLst>
          </p:nvPr>
        </p:nvGraphicFramePr>
        <p:xfrm>
          <a:off x="543499" y="1220669"/>
          <a:ext cx="11105002" cy="536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52501">
                  <a:extLst>
                    <a:ext uri="{9D8B030D-6E8A-4147-A177-3AD203B41FA5}">
                      <a16:colId xmlns:a16="http://schemas.microsoft.com/office/drawing/2014/main" val="3701581538"/>
                    </a:ext>
                  </a:extLst>
                </a:gridCol>
                <a:gridCol w="5552501">
                  <a:extLst>
                    <a:ext uri="{9D8B030D-6E8A-4147-A177-3AD203B41FA5}">
                      <a16:colId xmlns:a16="http://schemas.microsoft.com/office/drawing/2014/main" val="391600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Values </a:t>
                      </a:r>
                    </a:p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aligned with the principles of the Act</a:t>
                      </a:r>
                      <a:endParaRPr lang="en-GB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The principles of the</a:t>
                      </a:r>
                    </a:p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Radical Redesign Group </a:t>
                      </a:r>
                      <a:endParaRPr lang="en-GB" sz="2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234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Well-being outcomes: </a:t>
                      </a:r>
                      <a:r>
                        <a:rPr lang="en-US" sz="2400" b="0" dirty="0"/>
                        <a:t>Doing what matters - as people define it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Ensure money is spent on achieving 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outcomes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with people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72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Co-production:</a:t>
                      </a:r>
                      <a:r>
                        <a:rPr lang="en-US" sz="2400" b="0" dirty="0"/>
                        <a:t> </a:t>
                      </a:r>
                      <a:r>
                        <a:rPr lang="en-US" sz="2400" b="0" dirty="0" err="1"/>
                        <a:t>Mobilising</a:t>
                      </a:r>
                      <a:r>
                        <a:rPr lang="en-US" sz="2400" b="0" dirty="0"/>
                        <a:t> </a:t>
                      </a:r>
                      <a:r>
                        <a:rPr lang="en-US" sz="2400" dirty="0"/>
                        <a:t>people’s own opinions and assets – including community assets</a:t>
                      </a:r>
                      <a:endParaRPr lang="en-GB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Help people to 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contribute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 to their communities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113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Co-operation: </a:t>
                      </a:r>
                      <a:r>
                        <a:rPr lang="en-US" sz="2400" b="0" dirty="0"/>
                        <a:t>Working with </a:t>
                      </a:r>
                      <a:r>
                        <a:rPr lang="en-US" sz="2400" dirty="0"/>
                        <a:t>others for shared public benefit</a:t>
                      </a:r>
                      <a:endParaRPr lang="en-GB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Create 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collaborative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 learning for all involved stakeholders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760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Prevention:</a:t>
                      </a:r>
                      <a:r>
                        <a:rPr lang="en-US" sz="2400" b="0" dirty="0"/>
                        <a:t> </a:t>
                      </a:r>
                      <a:r>
                        <a:rPr lang="en-US" sz="2400" dirty="0"/>
                        <a:t>Thinking long-term and acting to reduce or avoid dependency</a:t>
                      </a:r>
                      <a:endParaRPr lang="en-GB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Maximise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citizen control</a:t>
                      </a:r>
                      <a:endParaRPr lang="en-GB" sz="24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796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Added Value: </a:t>
                      </a:r>
                      <a:r>
                        <a:rPr lang="en-US" sz="2400" b="0" dirty="0"/>
                        <a:t>Striving to go beyond just </a:t>
                      </a:r>
                      <a:r>
                        <a:rPr lang="en-US" sz="2400" dirty="0"/>
                        <a:t>delivering a contract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Maximise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 the 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quality of employment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22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that underpins support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586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14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266E92168D764599CED221F4064F08" ma:contentTypeVersion="17" ma:contentTypeDescription="Create a new document." ma:contentTypeScope="" ma:versionID="5f4f1c8d29357838604f601c5c092715">
  <xsd:schema xmlns:xsd="http://www.w3.org/2001/XMLSchema" xmlns:xs="http://www.w3.org/2001/XMLSchema" xmlns:p="http://schemas.microsoft.com/office/2006/metadata/properties" xmlns:ns2="a3eec4ff-9b01-4bd0-9eb4-49e9c6c46505" xmlns:ns3="f0bbde43-3ec2-47f7-a6eb-570433dfb687" targetNamespace="http://schemas.microsoft.com/office/2006/metadata/properties" ma:root="true" ma:fieldsID="123fa39ac067b3ca7df2fa196d9e6695" ns2:_="" ns3:_="">
    <xsd:import namespace="a3eec4ff-9b01-4bd0-9eb4-49e9c6c46505"/>
    <xsd:import namespace="f0bbde43-3ec2-47f7-a6eb-570433dfb6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ec4ff-9b01-4bd0-9eb4-49e9c6c46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488da1-0b81-4a4f-8e2c-43031a29fa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bbde43-3ec2-47f7-a6eb-570433dfb68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45df9ad-a321-4c4b-bfcf-83749d974328}" ma:internalName="TaxCatchAll" ma:showField="CatchAllData" ma:web="f0bbde43-3ec2-47f7-a6eb-570433dfb6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717E50-1EFE-48D9-805C-57CFEC6F907C}"/>
</file>

<file path=customXml/itemProps2.xml><?xml version="1.0" encoding="utf-8"?>
<ds:datastoreItem xmlns:ds="http://schemas.openxmlformats.org/officeDocument/2006/customXml" ds:itemID="{8BD9D30A-9DA4-413C-83E9-D74638670051}"/>
</file>

<file path=docProps/app.xml><?xml version="1.0" encoding="utf-8"?>
<Properties xmlns="http://schemas.openxmlformats.org/officeDocument/2006/extended-properties" xmlns:vt="http://schemas.openxmlformats.org/officeDocument/2006/docPropsVTypes">
  <TotalTime>19894</TotalTime>
  <Words>303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Background</vt:lpstr>
      <vt:lpstr>The core aims of Section 16 Forums</vt:lpstr>
      <vt:lpstr>PowerPoint Presentation</vt:lpstr>
      <vt:lpstr>PowerPoint Presentation</vt:lpstr>
      <vt:lpstr>Reasons to collaborate with s16 agencies</vt:lpstr>
      <vt:lpstr>Reasons to collaborate with s16 agencies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Roper</dc:creator>
  <cp:lastModifiedBy>Adrian Roper</cp:lastModifiedBy>
  <cp:revision>5</cp:revision>
  <dcterms:created xsi:type="dcterms:W3CDTF">2023-06-15T12:35:28Z</dcterms:created>
  <dcterms:modified xsi:type="dcterms:W3CDTF">2023-10-17T16:12:18Z</dcterms:modified>
</cp:coreProperties>
</file>